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60"/>
  </p:notesMasterIdLst>
  <p:handoutMasterIdLst>
    <p:handoutMasterId r:id="rId61"/>
  </p:handoutMasterIdLst>
  <p:sldIdLst>
    <p:sldId id="358" r:id="rId5"/>
    <p:sldId id="281" r:id="rId6"/>
    <p:sldId id="275" r:id="rId7"/>
    <p:sldId id="280" r:id="rId8"/>
    <p:sldId id="282" r:id="rId9"/>
    <p:sldId id="283" r:id="rId10"/>
    <p:sldId id="284" r:id="rId11"/>
    <p:sldId id="285" r:id="rId12"/>
    <p:sldId id="286" r:id="rId13"/>
    <p:sldId id="279" r:id="rId14"/>
    <p:sldId id="291" r:id="rId15"/>
    <p:sldId id="292" r:id="rId16"/>
    <p:sldId id="287" r:id="rId17"/>
    <p:sldId id="293" r:id="rId18"/>
    <p:sldId id="294" r:id="rId19"/>
    <p:sldId id="296" r:id="rId20"/>
    <p:sldId id="297" r:id="rId21"/>
    <p:sldId id="295" r:id="rId22"/>
    <p:sldId id="362" r:id="rId23"/>
    <p:sldId id="315" r:id="rId24"/>
    <p:sldId id="313" r:id="rId25"/>
    <p:sldId id="316" r:id="rId26"/>
    <p:sldId id="308" r:id="rId27"/>
    <p:sldId id="300" r:id="rId28"/>
    <p:sldId id="301" r:id="rId29"/>
    <p:sldId id="302" r:id="rId30"/>
    <p:sldId id="304" r:id="rId31"/>
    <p:sldId id="303" r:id="rId32"/>
    <p:sldId id="352" r:id="rId33"/>
    <p:sldId id="353" r:id="rId34"/>
    <p:sldId id="314" r:id="rId35"/>
    <p:sldId id="354" r:id="rId36"/>
    <p:sldId id="360" r:id="rId37"/>
    <p:sldId id="359" r:id="rId38"/>
    <p:sldId id="361" r:id="rId39"/>
    <p:sldId id="317" r:id="rId40"/>
    <p:sldId id="307" r:id="rId41"/>
    <p:sldId id="312" r:id="rId42"/>
    <p:sldId id="309" r:id="rId43"/>
    <p:sldId id="310" r:id="rId44"/>
    <p:sldId id="311" r:id="rId45"/>
    <p:sldId id="324" r:id="rId46"/>
    <p:sldId id="325" r:id="rId47"/>
    <p:sldId id="326" r:id="rId48"/>
    <p:sldId id="327" r:id="rId49"/>
    <p:sldId id="328" r:id="rId50"/>
    <p:sldId id="329" r:id="rId51"/>
    <p:sldId id="330" r:id="rId52"/>
    <p:sldId id="331" r:id="rId53"/>
    <p:sldId id="332" r:id="rId54"/>
    <p:sldId id="333" r:id="rId55"/>
    <p:sldId id="318" r:id="rId56"/>
    <p:sldId id="336" r:id="rId57"/>
    <p:sldId id="355" r:id="rId58"/>
    <p:sldId id="363"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85DBA1A-6A7E-48F5-9BA4-191987C9C1B9}">
          <p14:sldIdLst>
            <p14:sldId id="358"/>
            <p14:sldId id="281"/>
          </p14:sldIdLst>
        </p14:section>
        <p14:section name="Industrial Revolutions" id="{8ACFCAC1-915F-466F-8F49-EF887902D430}">
          <p14:sldIdLst>
            <p14:sldId id="275"/>
            <p14:sldId id="280"/>
            <p14:sldId id="282"/>
            <p14:sldId id="283"/>
            <p14:sldId id="284"/>
            <p14:sldId id="285"/>
            <p14:sldId id="286"/>
            <p14:sldId id="279"/>
            <p14:sldId id="291"/>
            <p14:sldId id="292"/>
            <p14:sldId id="287"/>
            <p14:sldId id="293"/>
            <p14:sldId id="294"/>
            <p14:sldId id="296"/>
            <p14:sldId id="297"/>
            <p14:sldId id="295"/>
            <p14:sldId id="362"/>
          </p14:sldIdLst>
        </p14:section>
        <p14:section name="Humans need not apply" id="{D16ABCA7-0971-47B1-95A6-0F66DE423744}">
          <p14:sldIdLst>
            <p14:sldId id="315"/>
            <p14:sldId id="313"/>
            <p14:sldId id="316"/>
            <p14:sldId id="308"/>
            <p14:sldId id="300"/>
            <p14:sldId id="301"/>
            <p14:sldId id="302"/>
            <p14:sldId id="304"/>
            <p14:sldId id="303"/>
            <p14:sldId id="352"/>
            <p14:sldId id="353"/>
            <p14:sldId id="314"/>
            <p14:sldId id="354"/>
            <p14:sldId id="360"/>
            <p14:sldId id="359"/>
            <p14:sldId id="361"/>
            <p14:sldId id="317"/>
            <p14:sldId id="307"/>
            <p14:sldId id="312"/>
            <p14:sldId id="309"/>
            <p14:sldId id="310"/>
            <p14:sldId id="311"/>
            <p14:sldId id="324"/>
            <p14:sldId id="325"/>
            <p14:sldId id="326"/>
            <p14:sldId id="327"/>
            <p14:sldId id="328"/>
            <p14:sldId id="329"/>
            <p14:sldId id="330"/>
            <p14:sldId id="331"/>
            <p14:sldId id="332"/>
            <p14:sldId id="333"/>
            <p14:sldId id="318"/>
            <p14:sldId id="336"/>
            <p14:sldId id="355"/>
            <p14:sldId id="36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51" autoAdjust="0"/>
    <p:restoredTop sz="95033" autoAdjust="0"/>
  </p:normalViewPr>
  <p:slideViewPr>
    <p:cSldViewPr snapToGrid="0" snapToObjects="1">
      <p:cViewPr varScale="1">
        <p:scale>
          <a:sx n="128" d="100"/>
          <a:sy n="128" d="100"/>
        </p:scale>
        <p:origin x="688" y="17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9AF2FE-E4AE-4F5B-9076-2BA3FD962492}"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E439DF3E-44FD-4D22-BEDF-BCEEF999462A}">
      <dgm:prSet/>
      <dgm:spPr/>
      <dgm:t>
        <a:bodyPr/>
        <a:lstStyle/>
        <a:p>
          <a:r>
            <a:rPr lang="en-AU"/>
            <a:t>AI and AGI: Tools like ChatGPT and Gemini are transforming communication, research, and creativity.</a:t>
          </a:r>
          <a:endParaRPr lang="en-US"/>
        </a:p>
      </dgm:t>
    </dgm:pt>
    <dgm:pt modelId="{2BE71395-10AF-42DD-91F3-47E9CF784B49}" type="parTrans" cxnId="{AA8A1D68-4422-4F68-99F4-FC9C92F49405}">
      <dgm:prSet/>
      <dgm:spPr/>
      <dgm:t>
        <a:bodyPr/>
        <a:lstStyle/>
        <a:p>
          <a:endParaRPr lang="en-US"/>
        </a:p>
      </dgm:t>
    </dgm:pt>
    <dgm:pt modelId="{471975FB-F654-4F0E-8857-60570B66B57C}" type="sibTrans" cxnId="{AA8A1D68-4422-4F68-99F4-FC9C92F49405}">
      <dgm:prSet/>
      <dgm:spPr/>
      <dgm:t>
        <a:bodyPr/>
        <a:lstStyle/>
        <a:p>
          <a:endParaRPr lang="en-US"/>
        </a:p>
      </dgm:t>
    </dgm:pt>
    <dgm:pt modelId="{A17CCF21-06F5-4605-AEBD-3C74150532AF}">
      <dgm:prSet/>
      <dgm:spPr/>
      <dgm:t>
        <a:bodyPr/>
        <a:lstStyle/>
        <a:p>
          <a:r>
            <a:rPr lang="en-AU"/>
            <a:t>Robotics: Boston Dynamics’ Spot, Tesla Optimus Gen 2 in manufacturing.</a:t>
          </a:r>
          <a:endParaRPr lang="en-US"/>
        </a:p>
      </dgm:t>
    </dgm:pt>
    <dgm:pt modelId="{2EA831A2-5405-4194-B89A-D2BA1BA481E9}" type="parTrans" cxnId="{062EAD9F-BCB4-48EC-838E-98955E4E792E}">
      <dgm:prSet/>
      <dgm:spPr/>
      <dgm:t>
        <a:bodyPr/>
        <a:lstStyle/>
        <a:p>
          <a:endParaRPr lang="en-US"/>
        </a:p>
      </dgm:t>
    </dgm:pt>
    <dgm:pt modelId="{2DE86BEA-6DBB-4A97-BB1D-5D8685609545}" type="sibTrans" cxnId="{062EAD9F-BCB4-48EC-838E-98955E4E792E}">
      <dgm:prSet/>
      <dgm:spPr/>
      <dgm:t>
        <a:bodyPr/>
        <a:lstStyle/>
        <a:p>
          <a:endParaRPr lang="en-US"/>
        </a:p>
      </dgm:t>
    </dgm:pt>
    <dgm:pt modelId="{BACDDACA-ADF2-4719-83FA-4C9B7E36B905}">
      <dgm:prSet/>
      <dgm:spPr/>
      <dgm:t>
        <a:bodyPr/>
        <a:lstStyle/>
        <a:p>
          <a:r>
            <a:rPr lang="en-AU"/>
            <a:t>Quantum Computing: IBM/Google achieving narrow-use quantum advantage.</a:t>
          </a:r>
          <a:endParaRPr lang="en-US"/>
        </a:p>
      </dgm:t>
    </dgm:pt>
    <dgm:pt modelId="{93C1338C-5BD5-453C-8B9A-4553E53CB65F}" type="parTrans" cxnId="{2752FBC0-0699-4F4A-81B1-B801084337D0}">
      <dgm:prSet/>
      <dgm:spPr/>
      <dgm:t>
        <a:bodyPr/>
        <a:lstStyle/>
        <a:p>
          <a:endParaRPr lang="en-US"/>
        </a:p>
      </dgm:t>
    </dgm:pt>
    <dgm:pt modelId="{F76A6F6B-74DF-44A5-A257-0A035051C85B}" type="sibTrans" cxnId="{2752FBC0-0699-4F4A-81B1-B801084337D0}">
      <dgm:prSet/>
      <dgm:spPr/>
      <dgm:t>
        <a:bodyPr/>
        <a:lstStyle/>
        <a:p>
          <a:endParaRPr lang="en-US"/>
        </a:p>
      </dgm:t>
    </dgm:pt>
    <dgm:pt modelId="{F2770798-B147-4C57-AA9C-D968A6734B7A}">
      <dgm:prSet/>
      <dgm:spPr/>
      <dgm:t>
        <a:bodyPr/>
        <a:lstStyle/>
        <a:p>
          <a:r>
            <a:rPr lang="en-AU"/>
            <a:t>Biotech: CRISPR treatments approved in 2024.</a:t>
          </a:r>
          <a:endParaRPr lang="en-US"/>
        </a:p>
      </dgm:t>
    </dgm:pt>
    <dgm:pt modelId="{35F5DD70-4350-40A6-9C2D-394DCE3FD0A8}" type="parTrans" cxnId="{40488752-05EC-4141-8DDA-FC75EEE62A91}">
      <dgm:prSet/>
      <dgm:spPr/>
      <dgm:t>
        <a:bodyPr/>
        <a:lstStyle/>
        <a:p>
          <a:endParaRPr lang="en-US"/>
        </a:p>
      </dgm:t>
    </dgm:pt>
    <dgm:pt modelId="{26D49352-266F-40BB-AD5A-EBB285A223CB}" type="sibTrans" cxnId="{40488752-05EC-4141-8DDA-FC75EEE62A91}">
      <dgm:prSet/>
      <dgm:spPr/>
      <dgm:t>
        <a:bodyPr/>
        <a:lstStyle/>
        <a:p>
          <a:endParaRPr lang="en-US"/>
        </a:p>
      </dgm:t>
    </dgm:pt>
    <dgm:pt modelId="{F406523F-D50F-41D8-B2F9-2469183817E1}">
      <dgm:prSet/>
      <dgm:spPr/>
      <dgm:t>
        <a:bodyPr/>
        <a:lstStyle/>
        <a:p>
          <a:r>
            <a:rPr lang="en-AU"/>
            <a:t>Digital Twins &amp; IoT: Real-time monitoring in mining and aviation.</a:t>
          </a:r>
          <a:endParaRPr lang="en-US"/>
        </a:p>
      </dgm:t>
    </dgm:pt>
    <dgm:pt modelId="{971E37A3-5457-4D00-A82F-5944CFB5EB58}" type="parTrans" cxnId="{3BAAB8FB-CAC9-4EA4-9A8F-0213414F2FA0}">
      <dgm:prSet/>
      <dgm:spPr/>
      <dgm:t>
        <a:bodyPr/>
        <a:lstStyle/>
        <a:p>
          <a:endParaRPr lang="en-US"/>
        </a:p>
      </dgm:t>
    </dgm:pt>
    <dgm:pt modelId="{65BFC8D0-10C8-481D-BCEE-995725E4E897}" type="sibTrans" cxnId="{3BAAB8FB-CAC9-4EA4-9A8F-0213414F2FA0}">
      <dgm:prSet/>
      <dgm:spPr/>
      <dgm:t>
        <a:bodyPr/>
        <a:lstStyle/>
        <a:p>
          <a:endParaRPr lang="en-US"/>
        </a:p>
      </dgm:t>
    </dgm:pt>
    <dgm:pt modelId="{01B3628D-89F9-41CB-8211-484513A68D18}">
      <dgm:prSet/>
      <dgm:spPr/>
      <dgm:t>
        <a:bodyPr/>
        <a:lstStyle/>
        <a:p>
          <a:r>
            <a:rPr lang="en-AU"/>
            <a:t>AI + Creativity: Adobe Firefly, DALL·E, AI music/video generation.</a:t>
          </a:r>
          <a:endParaRPr lang="en-US"/>
        </a:p>
      </dgm:t>
    </dgm:pt>
    <dgm:pt modelId="{8E0B86C1-6F91-4674-B634-4341023D1D7C}" type="parTrans" cxnId="{9A4610BF-C0A7-4051-9F30-C9875991B7DA}">
      <dgm:prSet/>
      <dgm:spPr/>
      <dgm:t>
        <a:bodyPr/>
        <a:lstStyle/>
        <a:p>
          <a:endParaRPr lang="en-US"/>
        </a:p>
      </dgm:t>
    </dgm:pt>
    <dgm:pt modelId="{64359859-C71F-4C70-9671-4E13647CB8DF}" type="sibTrans" cxnId="{9A4610BF-C0A7-4051-9F30-C9875991B7DA}">
      <dgm:prSet/>
      <dgm:spPr/>
      <dgm:t>
        <a:bodyPr/>
        <a:lstStyle/>
        <a:p>
          <a:endParaRPr lang="en-US"/>
        </a:p>
      </dgm:t>
    </dgm:pt>
    <dgm:pt modelId="{4A31ED34-2154-FF49-8ED5-F677AC049096}" type="pres">
      <dgm:prSet presAssocID="{4F9AF2FE-E4AE-4F5B-9076-2BA3FD962492}" presName="vert0" presStyleCnt="0">
        <dgm:presLayoutVars>
          <dgm:dir/>
          <dgm:animOne val="branch"/>
          <dgm:animLvl val="lvl"/>
        </dgm:presLayoutVars>
      </dgm:prSet>
      <dgm:spPr/>
    </dgm:pt>
    <dgm:pt modelId="{270D617C-1B46-5842-82ED-E861DC346172}" type="pres">
      <dgm:prSet presAssocID="{E439DF3E-44FD-4D22-BEDF-BCEEF999462A}" presName="thickLine" presStyleLbl="alignNode1" presStyleIdx="0" presStyleCnt="6"/>
      <dgm:spPr/>
    </dgm:pt>
    <dgm:pt modelId="{6D419DB8-26E1-9A4C-8323-1ACBE0BD0EF6}" type="pres">
      <dgm:prSet presAssocID="{E439DF3E-44FD-4D22-BEDF-BCEEF999462A}" presName="horz1" presStyleCnt="0"/>
      <dgm:spPr/>
    </dgm:pt>
    <dgm:pt modelId="{266E450A-5F47-C94D-B584-D2F290A1FC7B}" type="pres">
      <dgm:prSet presAssocID="{E439DF3E-44FD-4D22-BEDF-BCEEF999462A}" presName="tx1" presStyleLbl="revTx" presStyleIdx="0" presStyleCnt="6"/>
      <dgm:spPr/>
    </dgm:pt>
    <dgm:pt modelId="{6D2379DA-9FD9-DD41-A007-5BD79EDE58B1}" type="pres">
      <dgm:prSet presAssocID="{E439DF3E-44FD-4D22-BEDF-BCEEF999462A}" presName="vert1" presStyleCnt="0"/>
      <dgm:spPr/>
    </dgm:pt>
    <dgm:pt modelId="{C5EB1381-992B-1642-9E13-D1EEAA9A705D}" type="pres">
      <dgm:prSet presAssocID="{A17CCF21-06F5-4605-AEBD-3C74150532AF}" presName="thickLine" presStyleLbl="alignNode1" presStyleIdx="1" presStyleCnt="6"/>
      <dgm:spPr/>
    </dgm:pt>
    <dgm:pt modelId="{31DEC1FA-1347-064D-A6FC-4682B34623E4}" type="pres">
      <dgm:prSet presAssocID="{A17CCF21-06F5-4605-AEBD-3C74150532AF}" presName="horz1" presStyleCnt="0"/>
      <dgm:spPr/>
    </dgm:pt>
    <dgm:pt modelId="{24D5E139-EE03-EC4F-AF74-F5F1C2BB853A}" type="pres">
      <dgm:prSet presAssocID="{A17CCF21-06F5-4605-AEBD-3C74150532AF}" presName="tx1" presStyleLbl="revTx" presStyleIdx="1" presStyleCnt="6"/>
      <dgm:spPr/>
    </dgm:pt>
    <dgm:pt modelId="{F65E1D78-B794-9B47-8580-A650E63F8F7E}" type="pres">
      <dgm:prSet presAssocID="{A17CCF21-06F5-4605-AEBD-3C74150532AF}" presName="vert1" presStyleCnt="0"/>
      <dgm:spPr/>
    </dgm:pt>
    <dgm:pt modelId="{097C030C-59D0-B742-AAC8-B9FF5683B1FE}" type="pres">
      <dgm:prSet presAssocID="{BACDDACA-ADF2-4719-83FA-4C9B7E36B905}" presName="thickLine" presStyleLbl="alignNode1" presStyleIdx="2" presStyleCnt="6"/>
      <dgm:spPr/>
    </dgm:pt>
    <dgm:pt modelId="{B3A70A4E-3719-DE4B-8D28-7022DA6EC5C2}" type="pres">
      <dgm:prSet presAssocID="{BACDDACA-ADF2-4719-83FA-4C9B7E36B905}" presName="horz1" presStyleCnt="0"/>
      <dgm:spPr/>
    </dgm:pt>
    <dgm:pt modelId="{2264FFD7-753C-1C47-818B-A0934E018C21}" type="pres">
      <dgm:prSet presAssocID="{BACDDACA-ADF2-4719-83FA-4C9B7E36B905}" presName="tx1" presStyleLbl="revTx" presStyleIdx="2" presStyleCnt="6"/>
      <dgm:spPr/>
    </dgm:pt>
    <dgm:pt modelId="{02F4162A-1797-F444-9D36-A58B9BEE0FF9}" type="pres">
      <dgm:prSet presAssocID="{BACDDACA-ADF2-4719-83FA-4C9B7E36B905}" presName="vert1" presStyleCnt="0"/>
      <dgm:spPr/>
    </dgm:pt>
    <dgm:pt modelId="{0BEE04F3-874B-C34D-A256-F866548A92FA}" type="pres">
      <dgm:prSet presAssocID="{F2770798-B147-4C57-AA9C-D968A6734B7A}" presName="thickLine" presStyleLbl="alignNode1" presStyleIdx="3" presStyleCnt="6"/>
      <dgm:spPr/>
    </dgm:pt>
    <dgm:pt modelId="{73C1380A-1AEA-4143-8AE1-779895B406D8}" type="pres">
      <dgm:prSet presAssocID="{F2770798-B147-4C57-AA9C-D968A6734B7A}" presName="horz1" presStyleCnt="0"/>
      <dgm:spPr/>
    </dgm:pt>
    <dgm:pt modelId="{EDF662EE-CE02-E84D-BCAF-2107C3B7E2A1}" type="pres">
      <dgm:prSet presAssocID="{F2770798-B147-4C57-AA9C-D968A6734B7A}" presName="tx1" presStyleLbl="revTx" presStyleIdx="3" presStyleCnt="6"/>
      <dgm:spPr/>
    </dgm:pt>
    <dgm:pt modelId="{EF5E9910-EA79-BE40-AE5B-864F7A0913D9}" type="pres">
      <dgm:prSet presAssocID="{F2770798-B147-4C57-AA9C-D968A6734B7A}" presName="vert1" presStyleCnt="0"/>
      <dgm:spPr/>
    </dgm:pt>
    <dgm:pt modelId="{30ABBDBF-DEFC-C94E-A79F-69F53F30ECF8}" type="pres">
      <dgm:prSet presAssocID="{F406523F-D50F-41D8-B2F9-2469183817E1}" presName="thickLine" presStyleLbl="alignNode1" presStyleIdx="4" presStyleCnt="6"/>
      <dgm:spPr/>
    </dgm:pt>
    <dgm:pt modelId="{8B52D22B-CD02-E24B-AEB2-0CF02E58BDA3}" type="pres">
      <dgm:prSet presAssocID="{F406523F-D50F-41D8-B2F9-2469183817E1}" presName="horz1" presStyleCnt="0"/>
      <dgm:spPr/>
    </dgm:pt>
    <dgm:pt modelId="{289BB1B0-C8EA-B547-8A3F-3234B831915C}" type="pres">
      <dgm:prSet presAssocID="{F406523F-D50F-41D8-B2F9-2469183817E1}" presName="tx1" presStyleLbl="revTx" presStyleIdx="4" presStyleCnt="6"/>
      <dgm:spPr/>
    </dgm:pt>
    <dgm:pt modelId="{6BC2AC4D-19A5-7A49-A852-C4F3CD5DFC9F}" type="pres">
      <dgm:prSet presAssocID="{F406523F-D50F-41D8-B2F9-2469183817E1}" presName="vert1" presStyleCnt="0"/>
      <dgm:spPr/>
    </dgm:pt>
    <dgm:pt modelId="{E5A1EFA1-3F53-D04B-BA79-367DBF5DE777}" type="pres">
      <dgm:prSet presAssocID="{01B3628D-89F9-41CB-8211-484513A68D18}" presName="thickLine" presStyleLbl="alignNode1" presStyleIdx="5" presStyleCnt="6"/>
      <dgm:spPr/>
    </dgm:pt>
    <dgm:pt modelId="{D9C35746-EFD8-C142-BF66-43D664305C94}" type="pres">
      <dgm:prSet presAssocID="{01B3628D-89F9-41CB-8211-484513A68D18}" presName="horz1" presStyleCnt="0"/>
      <dgm:spPr/>
    </dgm:pt>
    <dgm:pt modelId="{C2063D93-70FD-E544-8056-29D3849782F1}" type="pres">
      <dgm:prSet presAssocID="{01B3628D-89F9-41CB-8211-484513A68D18}" presName="tx1" presStyleLbl="revTx" presStyleIdx="5" presStyleCnt="6"/>
      <dgm:spPr/>
    </dgm:pt>
    <dgm:pt modelId="{2E07C7FA-B700-4E49-8ADD-962A210F48C2}" type="pres">
      <dgm:prSet presAssocID="{01B3628D-89F9-41CB-8211-484513A68D18}" presName="vert1" presStyleCnt="0"/>
      <dgm:spPr/>
    </dgm:pt>
  </dgm:ptLst>
  <dgm:cxnLst>
    <dgm:cxn modelId="{22683013-CC0F-4F40-8A82-8204FAFD1718}" type="presOf" srcId="{01B3628D-89F9-41CB-8211-484513A68D18}" destId="{C2063D93-70FD-E544-8056-29D3849782F1}" srcOrd="0" destOrd="0" presId="urn:microsoft.com/office/officeart/2008/layout/LinedList"/>
    <dgm:cxn modelId="{927E6A4D-BC4F-CA4F-A659-476E45E8894D}" type="presOf" srcId="{A17CCF21-06F5-4605-AEBD-3C74150532AF}" destId="{24D5E139-EE03-EC4F-AF74-F5F1C2BB853A}" srcOrd="0" destOrd="0" presId="urn:microsoft.com/office/officeart/2008/layout/LinedList"/>
    <dgm:cxn modelId="{40488752-05EC-4141-8DDA-FC75EEE62A91}" srcId="{4F9AF2FE-E4AE-4F5B-9076-2BA3FD962492}" destId="{F2770798-B147-4C57-AA9C-D968A6734B7A}" srcOrd="3" destOrd="0" parTransId="{35F5DD70-4350-40A6-9C2D-394DCE3FD0A8}" sibTransId="{26D49352-266F-40BB-AD5A-EBB285A223CB}"/>
    <dgm:cxn modelId="{797FCB56-2F98-DE4D-8551-44CC97E92F18}" type="presOf" srcId="{E439DF3E-44FD-4D22-BEDF-BCEEF999462A}" destId="{266E450A-5F47-C94D-B584-D2F290A1FC7B}" srcOrd="0" destOrd="0" presId="urn:microsoft.com/office/officeart/2008/layout/LinedList"/>
    <dgm:cxn modelId="{AA8A1D68-4422-4F68-99F4-FC9C92F49405}" srcId="{4F9AF2FE-E4AE-4F5B-9076-2BA3FD962492}" destId="{E439DF3E-44FD-4D22-BEDF-BCEEF999462A}" srcOrd="0" destOrd="0" parTransId="{2BE71395-10AF-42DD-91F3-47E9CF784B49}" sibTransId="{471975FB-F654-4F0E-8857-60570B66B57C}"/>
    <dgm:cxn modelId="{ECDF6B76-DF34-9A40-9FF9-ADFC587BFB0D}" type="presOf" srcId="{BACDDACA-ADF2-4719-83FA-4C9B7E36B905}" destId="{2264FFD7-753C-1C47-818B-A0934E018C21}" srcOrd="0" destOrd="0" presId="urn:microsoft.com/office/officeart/2008/layout/LinedList"/>
    <dgm:cxn modelId="{AB7BCA7E-E300-3240-B22C-31BE74114D68}" type="presOf" srcId="{4F9AF2FE-E4AE-4F5B-9076-2BA3FD962492}" destId="{4A31ED34-2154-FF49-8ED5-F677AC049096}" srcOrd="0" destOrd="0" presId="urn:microsoft.com/office/officeart/2008/layout/LinedList"/>
    <dgm:cxn modelId="{488A0D89-DCEE-3441-A443-FC57BC2E55CD}" type="presOf" srcId="{F406523F-D50F-41D8-B2F9-2469183817E1}" destId="{289BB1B0-C8EA-B547-8A3F-3234B831915C}" srcOrd="0" destOrd="0" presId="urn:microsoft.com/office/officeart/2008/layout/LinedList"/>
    <dgm:cxn modelId="{062EAD9F-BCB4-48EC-838E-98955E4E792E}" srcId="{4F9AF2FE-E4AE-4F5B-9076-2BA3FD962492}" destId="{A17CCF21-06F5-4605-AEBD-3C74150532AF}" srcOrd="1" destOrd="0" parTransId="{2EA831A2-5405-4194-B89A-D2BA1BA481E9}" sibTransId="{2DE86BEA-6DBB-4A97-BB1D-5D8685609545}"/>
    <dgm:cxn modelId="{9A4610BF-C0A7-4051-9F30-C9875991B7DA}" srcId="{4F9AF2FE-E4AE-4F5B-9076-2BA3FD962492}" destId="{01B3628D-89F9-41CB-8211-484513A68D18}" srcOrd="5" destOrd="0" parTransId="{8E0B86C1-6F91-4674-B634-4341023D1D7C}" sibTransId="{64359859-C71F-4C70-9671-4E13647CB8DF}"/>
    <dgm:cxn modelId="{2752FBC0-0699-4F4A-81B1-B801084337D0}" srcId="{4F9AF2FE-E4AE-4F5B-9076-2BA3FD962492}" destId="{BACDDACA-ADF2-4719-83FA-4C9B7E36B905}" srcOrd="2" destOrd="0" parTransId="{93C1338C-5BD5-453C-8B9A-4553E53CB65F}" sibTransId="{F76A6F6B-74DF-44A5-A257-0A035051C85B}"/>
    <dgm:cxn modelId="{62BD0FD5-8B21-0D40-A155-8DA73E4CBD12}" type="presOf" srcId="{F2770798-B147-4C57-AA9C-D968A6734B7A}" destId="{EDF662EE-CE02-E84D-BCAF-2107C3B7E2A1}" srcOrd="0" destOrd="0" presId="urn:microsoft.com/office/officeart/2008/layout/LinedList"/>
    <dgm:cxn modelId="{3BAAB8FB-CAC9-4EA4-9A8F-0213414F2FA0}" srcId="{4F9AF2FE-E4AE-4F5B-9076-2BA3FD962492}" destId="{F406523F-D50F-41D8-B2F9-2469183817E1}" srcOrd="4" destOrd="0" parTransId="{971E37A3-5457-4D00-A82F-5944CFB5EB58}" sibTransId="{65BFC8D0-10C8-481D-BCEE-995725E4E897}"/>
    <dgm:cxn modelId="{79148789-151D-D941-A7F9-1F37E9BE2A95}" type="presParOf" srcId="{4A31ED34-2154-FF49-8ED5-F677AC049096}" destId="{270D617C-1B46-5842-82ED-E861DC346172}" srcOrd="0" destOrd="0" presId="urn:microsoft.com/office/officeart/2008/layout/LinedList"/>
    <dgm:cxn modelId="{258198C7-257F-4E46-A040-F9B1F891FC6B}" type="presParOf" srcId="{4A31ED34-2154-FF49-8ED5-F677AC049096}" destId="{6D419DB8-26E1-9A4C-8323-1ACBE0BD0EF6}" srcOrd="1" destOrd="0" presId="urn:microsoft.com/office/officeart/2008/layout/LinedList"/>
    <dgm:cxn modelId="{D075EAA2-E685-074E-95FE-027C84F9EF5E}" type="presParOf" srcId="{6D419DB8-26E1-9A4C-8323-1ACBE0BD0EF6}" destId="{266E450A-5F47-C94D-B584-D2F290A1FC7B}" srcOrd="0" destOrd="0" presId="urn:microsoft.com/office/officeart/2008/layout/LinedList"/>
    <dgm:cxn modelId="{7C31F35E-BA4D-C549-B7E1-BBD088C7623D}" type="presParOf" srcId="{6D419DB8-26E1-9A4C-8323-1ACBE0BD0EF6}" destId="{6D2379DA-9FD9-DD41-A007-5BD79EDE58B1}" srcOrd="1" destOrd="0" presId="urn:microsoft.com/office/officeart/2008/layout/LinedList"/>
    <dgm:cxn modelId="{13C6D624-D8FD-AF46-B117-1AD765CDD0F7}" type="presParOf" srcId="{4A31ED34-2154-FF49-8ED5-F677AC049096}" destId="{C5EB1381-992B-1642-9E13-D1EEAA9A705D}" srcOrd="2" destOrd="0" presId="urn:microsoft.com/office/officeart/2008/layout/LinedList"/>
    <dgm:cxn modelId="{CE6A5135-38E0-D14B-A15A-D8DFAF4299E6}" type="presParOf" srcId="{4A31ED34-2154-FF49-8ED5-F677AC049096}" destId="{31DEC1FA-1347-064D-A6FC-4682B34623E4}" srcOrd="3" destOrd="0" presId="urn:microsoft.com/office/officeart/2008/layout/LinedList"/>
    <dgm:cxn modelId="{9DE8BA79-87EC-924C-84C4-3A99F6CB6098}" type="presParOf" srcId="{31DEC1FA-1347-064D-A6FC-4682B34623E4}" destId="{24D5E139-EE03-EC4F-AF74-F5F1C2BB853A}" srcOrd="0" destOrd="0" presId="urn:microsoft.com/office/officeart/2008/layout/LinedList"/>
    <dgm:cxn modelId="{436B19C1-1F49-8342-91EB-2C9FAD32A49C}" type="presParOf" srcId="{31DEC1FA-1347-064D-A6FC-4682B34623E4}" destId="{F65E1D78-B794-9B47-8580-A650E63F8F7E}" srcOrd="1" destOrd="0" presId="urn:microsoft.com/office/officeart/2008/layout/LinedList"/>
    <dgm:cxn modelId="{9BA9E4F9-C856-AA41-A1D9-0FF231F3AA81}" type="presParOf" srcId="{4A31ED34-2154-FF49-8ED5-F677AC049096}" destId="{097C030C-59D0-B742-AAC8-B9FF5683B1FE}" srcOrd="4" destOrd="0" presId="urn:microsoft.com/office/officeart/2008/layout/LinedList"/>
    <dgm:cxn modelId="{BE992B00-9FDE-5A47-BDB4-4B2D3A500A9D}" type="presParOf" srcId="{4A31ED34-2154-FF49-8ED5-F677AC049096}" destId="{B3A70A4E-3719-DE4B-8D28-7022DA6EC5C2}" srcOrd="5" destOrd="0" presId="urn:microsoft.com/office/officeart/2008/layout/LinedList"/>
    <dgm:cxn modelId="{2608D0BE-D631-7743-ADE4-4C395D386A4E}" type="presParOf" srcId="{B3A70A4E-3719-DE4B-8D28-7022DA6EC5C2}" destId="{2264FFD7-753C-1C47-818B-A0934E018C21}" srcOrd="0" destOrd="0" presId="urn:microsoft.com/office/officeart/2008/layout/LinedList"/>
    <dgm:cxn modelId="{561923E0-AB35-FC45-952E-D4527DB026F6}" type="presParOf" srcId="{B3A70A4E-3719-DE4B-8D28-7022DA6EC5C2}" destId="{02F4162A-1797-F444-9D36-A58B9BEE0FF9}" srcOrd="1" destOrd="0" presId="urn:microsoft.com/office/officeart/2008/layout/LinedList"/>
    <dgm:cxn modelId="{4D6ACDFE-4F49-8F4E-B4F3-B130FD75241C}" type="presParOf" srcId="{4A31ED34-2154-FF49-8ED5-F677AC049096}" destId="{0BEE04F3-874B-C34D-A256-F866548A92FA}" srcOrd="6" destOrd="0" presId="urn:microsoft.com/office/officeart/2008/layout/LinedList"/>
    <dgm:cxn modelId="{3D6EC97E-FA54-F447-BC51-F5CB6D450C96}" type="presParOf" srcId="{4A31ED34-2154-FF49-8ED5-F677AC049096}" destId="{73C1380A-1AEA-4143-8AE1-779895B406D8}" srcOrd="7" destOrd="0" presId="urn:microsoft.com/office/officeart/2008/layout/LinedList"/>
    <dgm:cxn modelId="{0A68547B-1C6F-EF46-A47F-3F2195563BF6}" type="presParOf" srcId="{73C1380A-1AEA-4143-8AE1-779895B406D8}" destId="{EDF662EE-CE02-E84D-BCAF-2107C3B7E2A1}" srcOrd="0" destOrd="0" presId="urn:microsoft.com/office/officeart/2008/layout/LinedList"/>
    <dgm:cxn modelId="{35D5421A-78B9-604C-BA0F-4E3D160AC5EA}" type="presParOf" srcId="{73C1380A-1AEA-4143-8AE1-779895B406D8}" destId="{EF5E9910-EA79-BE40-AE5B-864F7A0913D9}" srcOrd="1" destOrd="0" presId="urn:microsoft.com/office/officeart/2008/layout/LinedList"/>
    <dgm:cxn modelId="{7008671E-5FD3-3245-8FEB-6D52A9C0FB0A}" type="presParOf" srcId="{4A31ED34-2154-FF49-8ED5-F677AC049096}" destId="{30ABBDBF-DEFC-C94E-A79F-69F53F30ECF8}" srcOrd="8" destOrd="0" presId="urn:microsoft.com/office/officeart/2008/layout/LinedList"/>
    <dgm:cxn modelId="{D8091798-9F95-6543-88A4-DC786B5FC0B8}" type="presParOf" srcId="{4A31ED34-2154-FF49-8ED5-F677AC049096}" destId="{8B52D22B-CD02-E24B-AEB2-0CF02E58BDA3}" srcOrd="9" destOrd="0" presId="urn:microsoft.com/office/officeart/2008/layout/LinedList"/>
    <dgm:cxn modelId="{A2A7C145-3346-CB43-AF36-25A14213888A}" type="presParOf" srcId="{8B52D22B-CD02-E24B-AEB2-0CF02E58BDA3}" destId="{289BB1B0-C8EA-B547-8A3F-3234B831915C}" srcOrd="0" destOrd="0" presId="urn:microsoft.com/office/officeart/2008/layout/LinedList"/>
    <dgm:cxn modelId="{9F3E57B8-5395-744F-882B-CC6ECA0C0E9E}" type="presParOf" srcId="{8B52D22B-CD02-E24B-AEB2-0CF02E58BDA3}" destId="{6BC2AC4D-19A5-7A49-A852-C4F3CD5DFC9F}" srcOrd="1" destOrd="0" presId="urn:microsoft.com/office/officeart/2008/layout/LinedList"/>
    <dgm:cxn modelId="{1A483A6F-8D17-4241-B0D2-02DDFAF1FA5B}" type="presParOf" srcId="{4A31ED34-2154-FF49-8ED5-F677AC049096}" destId="{E5A1EFA1-3F53-D04B-BA79-367DBF5DE777}" srcOrd="10" destOrd="0" presId="urn:microsoft.com/office/officeart/2008/layout/LinedList"/>
    <dgm:cxn modelId="{F1570375-3657-2545-91D9-E30100AD3023}" type="presParOf" srcId="{4A31ED34-2154-FF49-8ED5-F677AC049096}" destId="{D9C35746-EFD8-C142-BF66-43D664305C94}" srcOrd="11" destOrd="0" presId="urn:microsoft.com/office/officeart/2008/layout/LinedList"/>
    <dgm:cxn modelId="{3B0D1BAD-F7DA-064A-830B-915F20B838CE}" type="presParOf" srcId="{D9C35746-EFD8-C142-BF66-43D664305C94}" destId="{C2063D93-70FD-E544-8056-29D3849782F1}" srcOrd="0" destOrd="0" presId="urn:microsoft.com/office/officeart/2008/layout/LinedList"/>
    <dgm:cxn modelId="{36B779CC-EEC2-A745-9A0B-15E7962C72E1}" type="presParOf" srcId="{D9C35746-EFD8-C142-BF66-43D664305C94}" destId="{2E07C7FA-B700-4E49-8ADD-962A210F48C2}"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1CE8BB-2FF7-41B2-ABD0-18AD5C2A56A6}"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E968BC58-0B57-4A37-A687-F83D8604A6F0}">
      <dgm:prSet/>
      <dgm:spPr/>
      <dgm:t>
        <a:bodyPr/>
        <a:lstStyle/>
        <a:p>
          <a:r>
            <a:rPr lang="en-AU"/>
            <a:t>Now that you have seen some forms of innovation, I want you to research different innovative technologies and conduct some research on them. </a:t>
          </a:r>
          <a:endParaRPr lang="en-US"/>
        </a:p>
      </dgm:t>
    </dgm:pt>
    <dgm:pt modelId="{CAC1E61B-5344-4B69-BA57-6330849E30EE}" type="parTrans" cxnId="{16F56300-96F4-46A4-B42D-88056E09BCC7}">
      <dgm:prSet/>
      <dgm:spPr/>
      <dgm:t>
        <a:bodyPr/>
        <a:lstStyle/>
        <a:p>
          <a:endParaRPr lang="en-US"/>
        </a:p>
      </dgm:t>
    </dgm:pt>
    <dgm:pt modelId="{09438ECB-126B-4500-A764-D60EDA84041D}" type="sibTrans" cxnId="{16F56300-96F4-46A4-B42D-88056E09BCC7}">
      <dgm:prSet/>
      <dgm:spPr/>
      <dgm:t>
        <a:bodyPr/>
        <a:lstStyle/>
        <a:p>
          <a:endParaRPr lang="en-US"/>
        </a:p>
      </dgm:t>
    </dgm:pt>
    <dgm:pt modelId="{4DE5C0F1-D369-410C-984B-4BB1235DC816}">
      <dgm:prSet/>
      <dgm:spPr/>
      <dgm:t>
        <a:bodyPr/>
        <a:lstStyle/>
        <a:p>
          <a:r>
            <a:rPr lang="en-AU"/>
            <a:t>You will work in pairs for this task.</a:t>
          </a:r>
          <a:endParaRPr lang="en-US"/>
        </a:p>
      </dgm:t>
    </dgm:pt>
    <dgm:pt modelId="{25BAA684-A209-4278-AFEB-EFCD3557CE33}" type="parTrans" cxnId="{8A540083-AA17-4A6C-B651-FF2C7824E25C}">
      <dgm:prSet/>
      <dgm:spPr/>
      <dgm:t>
        <a:bodyPr/>
        <a:lstStyle/>
        <a:p>
          <a:endParaRPr lang="en-US"/>
        </a:p>
      </dgm:t>
    </dgm:pt>
    <dgm:pt modelId="{260651F1-7FE4-4C35-B24D-95CF20EC9D2C}" type="sibTrans" cxnId="{8A540083-AA17-4A6C-B651-FF2C7824E25C}">
      <dgm:prSet/>
      <dgm:spPr/>
      <dgm:t>
        <a:bodyPr/>
        <a:lstStyle/>
        <a:p>
          <a:endParaRPr lang="en-US"/>
        </a:p>
      </dgm:t>
    </dgm:pt>
    <dgm:pt modelId="{EE2C38D2-2E96-42FF-A2C2-C694C5648A3E}">
      <dgm:prSet/>
      <dgm:spPr/>
      <dgm:t>
        <a:bodyPr/>
        <a:lstStyle/>
        <a:p>
          <a:r>
            <a:rPr lang="en-AU"/>
            <a:t>As a pair, you will identify a specific innovation or disruption of ICT / Technology in general and “become an expert” on the subject.</a:t>
          </a:r>
          <a:endParaRPr lang="en-US"/>
        </a:p>
      </dgm:t>
    </dgm:pt>
    <dgm:pt modelId="{9C68A219-4B2C-4A25-9871-4A98550C8902}" type="parTrans" cxnId="{6D65F829-0977-4938-BE77-950F9680C8E2}">
      <dgm:prSet/>
      <dgm:spPr/>
      <dgm:t>
        <a:bodyPr/>
        <a:lstStyle/>
        <a:p>
          <a:endParaRPr lang="en-US"/>
        </a:p>
      </dgm:t>
    </dgm:pt>
    <dgm:pt modelId="{5EF9D890-4BAC-4A82-ACD1-F871354B4455}" type="sibTrans" cxnId="{6D65F829-0977-4938-BE77-950F9680C8E2}">
      <dgm:prSet/>
      <dgm:spPr/>
      <dgm:t>
        <a:bodyPr/>
        <a:lstStyle/>
        <a:p>
          <a:endParaRPr lang="en-US"/>
        </a:p>
      </dgm:t>
    </dgm:pt>
    <dgm:pt modelId="{19C9F616-9B35-4FBC-B2D4-6FEA4A0BF321}">
      <dgm:prSet/>
      <dgm:spPr/>
      <dgm:t>
        <a:bodyPr/>
        <a:lstStyle/>
        <a:p>
          <a:r>
            <a:rPr lang="en-AU"/>
            <a:t>As a pair, over the next 3 weeks you will prepare a short presentation on your chosen topic and then answer questions by others in the class.</a:t>
          </a:r>
          <a:endParaRPr lang="en-US"/>
        </a:p>
      </dgm:t>
    </dgm:pt>
    <dgm:pt modelId="{DDAB5413-2836-4476-BA89-0DEE2800A222}" type="parTrans" cxnId="{78FEBC67-D1C6-4CB0-8E61-AFFDBD324B4E}">
      <dgm:prSet/>
      <dgm:spPr/>
      <dgm:t>
        <a:bodyPr/>
        <a:lstStyle/>
        <a:p>
          <a:endParaRPr lang="en-US"/>
        </a:p>
      </dgm:t>
    </dgm:pt>
    <dgm:pt modelId="{045D5D5D-D0D0-4480-8023-00A35C38FE0C}" type="sibTrans" cxnId="{78FEBC67-D1C6-4CB0-8E61-AFFDBD324B4E}">
      <dgm:prSet/>
      <dgm:spPr/>
      <dgm:t>
        <a:bodyPr/>
        <a:lstStyle/>
        <a:p>
          <a:endParaRPr lang="en-US"/>
        </a:p>
      </dgm:t>
    </dgm:pt>
    <dgm:pt modelId="{1E379437-C8A2-4219-AC68-FF0A87AE6414}">
      <dgm:prSet/>
      <dgm:spPr/>
      <dgm:t>
        <a:bodyPr/>
        <a:lstStyle/>
        <a:p>
          <a:r>
            <a:rPr lang="en-AU"/>
            <a:t>This will be worked on in class for the next 3 weeks and presentations will happen in week 4.</a:t>
          </a:r>
          <a:endParaRPr lang="en-US"/>
        </a:p>
      </dgm:t>
    </dgm:pt>
    <dgm:pt modelId="{81DFC05B-CCAB-4C02-9E23-CECFF6B6E9D3}" type="parTrans" cxnId="{DA8BA3E2-B0C3-47C1-8890-E4ABD7456FDB}">
      <dgm:prSet/>
      <dgm:spPr/>
      <dgm:t>
        <a:bodyPr/>
        <a:lstStyle/>
        <a:p>
          <a:endParaRPr lang="en-US"/>
        </a:p>
      </dgm:t>
    </dgm:pt>
    <dgm:pt modelId="{F24698C9-561E-4761-865E-25D102A31260}" type="sibTrans" cxnId="{DA8BA3E2-B0C3-47C1-8890-E4ABD7456FDB}">
      <dgm:prSet/>
      <dgm:spPr/>
      <dgm:t>
        <a:bodyPr/>
        <a:lstStyle/>
        <a:p>
          <a:endParaRPr lang="en-US"/>
        </a:p>
      </dgm:t>
    </dgm:pt>
    <dgm:pt modelId="{2B6F1CB3-3B51-3C4E-8E4A-9169C10FDCE8}" type="pres">
      <dgm:prSet presAssocID="{E51CE8BB-2FF7-41B2-ABD0-18AD5C2A56A6}" presName="outerComposite" presStyleCnt="0">
        <dgm:presLayoutVars>
          <dgm:chMax val="5"/>
          <dgm:dir/>
          <dgm:resizeHandles val="exact"/>
        </dgm:presLayoutVars>
      </dgm:prSet>
      <dgm:spPr/>
    </dgm:pt>
    <dgm:pt modelId="{3F6267E2-84D7-364E-99FB-DC1F78968015}" type="pres">
      <dgm:prSet presAssocID="{E51CE8BB-2FF7-41B2-ABD0-18AD5C2A56A6}" presName="dummyMaxCanvas" presStyleCnt="0">
        <dgm:presLayoutVars/>
      </dgm:prSet>
      <dgm:spPr/>
    </dgm:pt>
    <dgm:pt modelId="{53DC6658-7886-0344-A267-AA8FC96EBD77}" type="pres">
      <dgm:prSet presAssocID="{E51CE8BB-2FF7-41B2-ABD0-18AD5C2A56A6}" presName="FiveNodes_1" presStyleLbl="node1" presStyleIdx="0" presStyleCnt="5">
        <dgm:presLayoutVars>
          <dgm:bulletEnabled val="1"/>
        </dgm:presLayoutVars>
      </dgm:prSet>
      <dgm:spPr/>
    </dgm:pt>
    <dgm:pt modelId="{AC6B631F-A332-BA42-B4B8-E2B23DD29EAB}" type="pres">
      <dgm:prSet presAssocID="{E51CE8BB-2FF7-41B2-ABD0-18AD5C2A56A6}" presName="FiveNodes_2" presStyleLbl="node1" presStyleIdx="1" presStyleCnt="5">
        <dgm:presLayoutVars>
          <dgm:bulletEnabled val="1"/>
        </dgm:presLayoutVars>
      </dgm:prSet>
      <dgm:spPr/>
    </dgm:pt>
    <dgm:pt modelId="{BB112191-CCEA-1A48-9258-88F56BAACD52}" type="pres">
      <dgm:prSet presAssocID="{E51CE8BB-2FF7-41B2-ABD0-18AD5C2A56A6}" presName="FiveNodes_3" presStyleLbl="node1" presStyleIdx="2" presStyleCnt="5">
        <dgm:presLayoutVars>
          <dgm:bulletEnabled val="1"/>
        </dgm:presLayoutVars>
      </dgm:prSet>
      <dgm:spPr/>
    </dgm:pt>
    <dgm:pt modelId="{5AD57A94-7ED1-8F49-876F-C0EEE2CFB524}" type="pres">
      <dgm:prSet presAssocID="{E51CE8BB-2FF7-41B2-ABD0-18AD5C2A56A6}" presName="FiveNodes_4" presStyleLbl="node1" presStyleIdx="3" presStyleCnt="5">
        <dgm:presLayoutVars>
          <dgm:bulletEnabled val="1"/>
        </dgm:presLayoutVars>
      </dgm:prSet>
      <dgm:spPr/>
    </dgm:pt>
    <dgm:pt modelId="{B201026A-5071-F049-9DA5-1298662F7266}" type="pres">
      <dgm:prSet presAssocID="{E51CE8BB-2FF7-41B2-ABD0-18AD5C2A56A6}" presName="FiveNodes_5" presStyleLbl="node1" presStyleIdx="4" presStyleCnt="5">
        <dgm:presLayoutVars>
          <dgm:bulletEnabled val="1"/>
        </dgm:presLayoutVars>
      </dgm:prSet>
      <dgm:spPr/>
    </dgm:pt>
    <dgm:pt modelId="{153F15CA-F0CE-9D4F-8FFD-DB395F880BF3}" type="pres">
      <dgm:prSet presAssocID="{E51CE8BB-2FF7-41B2-ABD0-18AD5C2A56A6}" presName="FiveConn_1-2" presStyleLbl="fgAccFollowNode1" presStyleIdx="0" presStyleCnt="4">
        <dgm:presLayoutVars>
          <dgm:bulletEnabled val="1"/>
        </dgm:presLayoutVars>
      </dgm:prSet>
      <dgm:spPr/>
    </dgm:pt>
    <dgm:pt modelId="{22D5FED8-7028-0E4F-9B60-07CD26E6034E}" type="pres">
      <dgm:prSet presAssocID="{E51CE8BB-2FF7-41B2-ABD0-18AD5C2A56A6}" presName="FiveConn_2-3" presStyleLbl="fgAccFollowNode1" presStyleIdx="1" presStyleCnt="4">
        <dgm:presLayoutVars>
          <dgm:bulletEnabled val="1"/>
        </dgm:presLayoutVars>
      </dgm:prSet>
      <dgm:spPr/>
    </dgm:pt>
    <dgm:pt modelId="{5A39B184-4B67-764A-A861-C4B751FF8BF1}" type="pres">
      <dgm:prSet presAssocID="{E51CE8BB-2FF7-41B2-ABD0-18AD5C2A56A6}" presName="FiveConn_3-4" presStyleLbl="fgAccFollowNode1" presStyleIdx="2" presStyleCnt="4">
        <dgm:presLayoutVars>
          <dgm:bulletEnabled val="1"/>
        </dgm:presLayoutVars>
      </dgm:prSet>
      <dgm:spPr/>
    </dgm:pt>
    <dgm:pt modelId="{FF0B7B80-82C6-D947-BF79-21A68C948116}" type="pres">
      <dgm:prSet presAssocID="{E51CE8BB-2FF7-41B2-ABD0-18AD5C2A56A6}" presName="FiveConn_4-5" presStyleLbl="fgAccFollowNode1" presStyleIdx="3" presStyleCnt="4">
        <dgm:presLayoutVars>
          <dgm:bulletEnabled val="1"/>
        </dgm:presLayoutVars>
      </dgm:prSet>
      <dgm:spPr/>
    </dgm:pt>
    <dgm:pt modelId="{2161C39E-06EB-CC42-A2B0-872B43A14F71}" type="pres">
      <dgm:prSet presAssocID="{E51CE8BB-2FF7-41B2-ABD0-18AD5C2A56A6}" presName="FiveNodes_1_text" presStyleLbl="node1" presStyleIdx="4" presStyleCnt="5">
        <dgm:presLayoutVars>
          <dgm:bulletEnabled val="1"/>
        </dgm:presLayoutVars>
      </dgm:prSet>
      <dgm:spPr/>
    </dgm:pt>
    <dgm:pt modelId="{E3DCEB75-0DCB-C94E-8812-0094A75E5301}" type="pres">
      <dgm:prSet presAssocID="{E51CE8BB-2FF7-41B2-ABD0-18AD5C2A56A6}" presName="FiveNodes_2_text" presStyleLbl="node1" presStyleIdx="4" presStyleCnt="5">
        <dgm:presLayoutVars>
          <dgm:bulletEnabled val="1"/>
        </dgm:presLayoutVars>
      </dgm:prSet>
      <dgm:spPr/>
    </dgm:pt>
    <dgm:pt modelId="{E8FA5251-E4D1-494E-9015-117CBC112669}" type="pres">
      <dgm:prSet presAssocID="{E51CE8BB-2FF7-41B2-ABD0-18AD5C2A56A6}" presName="FiveNodes_3_text" presStyleLbl="node1" presStyleIdx="4" presStyleCnt="5">
        <dgm:presLayoutVars>
          <dgm:bulletEnabled val="1"/>
        </dgm:presLayoutVars>
      </dgm:prSet>
      <dgm:spPr/>
    </dgm:pt>
    <dgm:pt modelId="{DDED490C-0819-3843-8E90-BCCF40EFFB40}" type="pres">
      <dgm:prSet presAssocID="{E51CE8BB-2FF7-41B2-ABD0-18AD5C2A56A6}" presName="FiveNodes_4_text" presStyleLbl="node1" presStyleIdx="4" presStyleCnt="5">
        <dgm:presLayoutVars>
          <dgm:bulletEnabled val="1"/>
        </dgm:presLayoutVars>
      </dgm:prSet>
      <dgm:spPr/>
    </dgm:pt>
    <dgm:pt modelId="{AA530954-3691-5C4E-9180-4A7BC24A688C}" type="pres">
      <dgm:prSet presAssocID="{E51CE8BB-2FF7-41B2-ABD0-18AD5C2A56A6}" presName="FiveNodes_5_text" presStyleLbl="node1" presStyleIdx="4" presStyleCnt="5">
        <dgm:presLayoutVars>
          <dgm:bulletEnabled val="1"/>
        </dgm:presLayoutVars>
      </dgm:prSet>
      <dgm:spPr/>
    </dgm:pt>
  </dgm:ptLst>
  <dgm:cxnLst>
    <dgm:cxn modelId="{16F56300-96F4-46A4-B42D-88056E09BCC7}" srcId="{E51CE8BB-2FF7-41B2-ABD0-18AD5C2A56A6}" destId="{E968BC58-0B57-4A37-A687-F83D8604A6F0}" srcOrd="0" destOrd="0" parTransId="{CAC1E61B-5344-4B69-BA57-6330849E30EE}" sibTransId="{09438ECB-126B-4500-A764-D60EDA84041D}"/>
    <dgm:cxn modelId="{FB6A0605-77D5-2C47-B446-54D37212266E}" type="presOf" srcId="{045D5D5D-D0D0-4480-8023-00A35C38FE0C}" destId="{FF0B7B80-82C6-D947-BF79-21A68C948116}" srcOrd="0" destOrd="0" presId="urn:microsoft.com/office/officeart/2005/8/layout/vProcess5"/>
    <dgm:cxn modelId="{EB0AA111-4D29-4944-8DDD-D0C3A23B8344}" type="presOf" srcId="{4DE5C0F1-D369-410C-984B-4BB1235DC816}" destId="{E3DCEB75-0DCB-C94E-8812-0094A75E5301}" srcOrd="1" destOrd="0" presId="urn:microsoft.com/office/officeart/2005/8/layout/vProcess5"/>
    <dgm:cxn modelId="{02215B1D-77F1-6A45-8F67-E801509D18B7}" type="presOf" srcId="{EE2C38D2-2E96-42FF-A2C2-C694C5648A3E}" destId="{E8FA5251-E4D1-494E-9015-117CBC112669}" srcOrd="1" destOrd="0" presId="urn:microsoft.com/office/officeart/2005/8/layout/vProcess5"/>
    <dgm:cxn modelId="{6D65F829-0977-4938-BE77-950F9680C8E2}" srcId="{E51CE8BB-2FF7-41B2-ABD0-18AD5C2A56A6}" destId="{EE2C38D2-2E96-42FF-A2C2-C694C5648A3E}" srcOrd="2" destOrd="0" parTransId="{9C68A219-4B2C-4A25-9871-4A98550C8902}" sibTransId="{5EF9D890-4BAC-4A82-ACD1-F871354B4455}"/>
    <dgm:cxn modelId="{ED5E8D63-E902-9741-993E-FB4E7F61708F}" type="presOf" srcId="{E51CE8BB-2FF7-41B2-ABD0-18AD5C2A56A6}" destId="{2B6F1CB3-3B51-3C4E-8E4A-9169C10FDCE8}" srcOrd="0" destOrd="0" presId="urn:microsoft.com/office/officeart/2005/8/layout/vProcess5"/>
    <dgm:cxn modelId="{78FEBC67-D1C6-4CB0-8E61-AFFDBD324B4E}" srcId="{E51CE8BB-2FF7-41B2-ABD0-18AD5C2A56A6}" destId="{19C9F616-9B35-4FBC-B2D4-6FEA4A0BF321}" srcOrd="3" destOrd="0" parTransId="{DDAB5413-2836-4476-BA89-0DEE2800A222}" sibTransId="{045D5D5D-D0D0-4480-8023-00A35C38FE0C}"/>
    <dgm:cxn modelId="{401D026A-CF54-5C4A-AFEC-92861BCD76B9}" type="presOf" srcId="{19C9F616-9B35-4FBC-B2D4-6FEA4A0BF321}" destId="{5AD57A94-7ED1-8F49-876F-C0EEE2CFB524}" srcOrd="0" destOrd="0" presId="urn:microsoft.com/office/officeart/2005/8/layout/vProcess5"/>
    <dgm:cxn modelId="{4E90CE7A-CBD5-B74E-850B-EC6FF3840A84}" type="presOf" srcId="{4DE5C0F1-D369-410C-984B-4BB1235DC816}" destId="{AC6B631F-A332-BA42-B4B8-E2B23DD29EAB}" srcOrd="0" destOrd="0" presId="urn:microsoft.com/office/officeart/2005/8/layout/vProcess5"/>
    <dgm:cxn modelId="{8A540083-AA17-4A6C-B651-FF2C7824E25C}" srcId="{E51CE8BB-2FF7-41B2-ABD0-18AD5C2A56A6}" destId="{4DE5C0F1-D369-410C-984B-4BB1235DC816}" srcOrd="1" destOrd="0" parTransId="{25BAA684-A209-4278-AFEB-EFCD3557CE33}" sibTransId="{260651F1-7FE4-4C35-B24D-95CF20EC9D2C}"/>
    <dgm:cxn modelId="{17778D93-AA0F-E243-B63A-61E5AC2DB60D}" type="presOf" srcId="{5EF9D890-4BAC-4A82-ACD1-F871354B4455}" destId="{5A39B184-4B67-764A-A861-C4B751FF8BF1}" srcOrd="0" destOrd="0" presId="urn:microsoft.com/office/officeart/2005/8/layout/vProcess5"/>
    <dgm:cxn modelId="{C4565C9B-04BB-E246-A803-98B4B4C4CE05}" type="presOf" srcId="{E968BC58-0B57-4A37-A687-F83D8604A6F0}" destId="{53DC6658-7886-0344-A267-AA8FC96EBD77}" srcOrd="0" destOrd="0" presId="urn:microsoft.com/office/officeart/2005/8/layout/vProcess5"/>
    <dgm:cxn modelId="{614226A4-4BED-9B4D-AD74-22ECF9FA77E0}" type="presOf" srcId="{EE2C38D2-2E96-42FF-A2C2-C694C5648A3E}" destId="{BB112191-CCEA-1A48-9258-88F56BAACD52}" srcOrd="0" destOrd="0" presId="urn:microsoft.com/office/officeart/2005/8/layout/vProcess5"/>
    <dgm:cxn modelId="{166C1BA6-B19A-DE4F-B12E-7ED1B0A68EB8}" type="presOf" srcId="{09438ECB-126B-4500-A764-D60EDA84041D}" destId="{153F15CA-F0CE-9D4F-8FFD-DB395F880BF3}" srcOrd="0" destOrd="0" presId="urn:microsoft.com/office/officeart/2005/8/layout/vProcess5"/>
    <dgm:cxn modelId="{36709CAB-DF5A-3C49-83AC-75F4851235DA}" type="presOf" srcId="{1E379437-C8A2-4219-AC68-FF0A87AE6414}" destId="{AA530954-3691-5C4E-9180-4A7BC24A688C}" srcOrd="1" destOrd="0" presId="urn:microsoft.com/office/officeart/2005/8/layout/vProcess5"/>
    <dgm:cxn modelId="{626D74B5-74CD-0F4E-A9B6-99247B34F9BA}" type="presOf" srcId="{19C9F616-9B35-4FBC-B2D4-6FEA4A0BF321}" destId="{DDED490C-0819-3843-8E90-BCCF40EFFB40}" srcOrd="1" destOrd="0" presId="urn:microsoft.com/office/officeart/2005/8/layout/vProcess5"/>
    <dgm:cxn modelId="{32FF7ACC-05E2-1040-9B39-C60492C17D09}" type="presOf" srcId="{1E379437-C8A2-4219-AC68-FF0A87AE6414}" destId="{B201026A-5071-F049-9DA5-1298662F7266}" srcOrd="0" destOrd="0" presId="urn:microsoft.com/office/officeart/2005/8/layout/vProcess5"/>
    <dgm:cxn modelId="{78298DE0-EC75-C84E-894A-096BE37A5922}" type="presOf" srcId="{E968BC58-0B57-4A37-A687-F83D8604A6F0}" destId="{2161C39E-06EB-CC42-A2B0-872B43A14F71}" srcOrd="1" destOrd="0" presId="urn:microsoft.com/office/officeart/2005/8/layout/vProcess5"/>
    <dgm:cxn modelId="{DA8BA3E2-B0C3-47C1-8890-E4ABD7456FDB}" srcId="{E51CE8BB-2FF7-41B2-ABD0-18AD5C2A56A6}" destId="{1E379437-C8A2-4219-AC68-FF0A87AE6414}" srcOrd="4" destOrd="0" parTransId="{81DFC05B-CCAB-4C02-9E23-CECFF6B6E9D3}" sibTransId="{F24698C9-561E-4761-865E-25D102A31260}"/>
    <dgm:cxn modelId="{5E889FE8-33C4-2546-A551-DCA9C5B1FFA5}" type="presOf" srcId="{260651F1-7FE4-4C35-B24D-95CF20EC9D2C}" destId="{22D5FED8-7028-0E4F-9B60-07CD26E6034E}" srcOrd="0" destOrd="0" presId="urn:microsoft.com/office/officeart/2005/8/layout/vProcess5"/>
    <dgm:cxn modelId="{BF746606-1D2A-4B4C-B5DE-A9CA653B2407}" type="presParOf" srcId="{2B6F1CB3-3B51-3C4E-8E4A-9169C10FDCE8}" destId="{3F6267E2-84D7-364E-99FB-DC1F78968015}" srcOrd="0" destOrd="0" presId="urn:microsoft.com/office/officeart/2005/8/layout/vProcess5"/>
    <dgm:cxn modelId="{0075C037-507F-8D46-8F86-E84C85746F04}" type="presParOf" srcId="{2B6F1CB3-3B51-3C4E-8E4A-9169C10FDCE8}" destId="{53DC6658-7886-0344-A267-AA8FC96EBD77}" srcOrd="1" destOrd="0" presId="urn:microsoft.com/office/officeart/2005/8/layout/vProcess5"/>
    <dgm:cxn modelId="{9D3BA0BF-4FBD-B241-A2BE-19E521128092}" type="presParOf" srcId="{2B6F1CB3-3B51-3C4E-8E4A-9169C10FDCE8}" destId="{AC6B631F-A332-BA42-B4B8-E2B23DD29EAB}" srcOrd="2" destOrd="0" presId="urn:microsoft.com/office/officeart/2005/8/layout/vProcess5"/>
    <dgm:cxn modelId="{1380FBA8-1035-2D48-BE77-554D5DFB93AA}" type="presParOf" srcId="{2B6F1CB3-3B51-3C4E-8E4A-9169C10FDCE8}" destId="{BB112191-CCEA-1A48-9258-88F56BAACD52}" srcOrd="3" destOrd="0" presId="urn:microsoft.com/office/officeart/2005/8/layout/vProcess5"/>
    <dgm:cxn modelId="{4CFFAD8A-3FA0-CC40-846C-266339A222EB}" type="presParOf" srcId="{2B6F1CB3-3B51-3C4E-8E4A-9169C10FDCE8}" destId="{5AD57A94-7ED1-8F49-876F-C0EEE2CFB524}" srcOrd="4" destOrd="0" presId="urn:microsoft.com/office/officeart/2005/8/layout/vProcess5"/>
    <dgm:cxn modelId="{0A7FE52B-E4C2-E04E-BBE2-94ED5472EAED}" type="presParOf" srcId="{2B6F1CB3-3B51-3C4E-8E4A-9169C10FDCE8}" destId="{B201026A-5071-F049-9DA5-1298662F7266}" srcOrd="5" destOrd="0" presId="urn:microsoft.com/office/officeart/2005/8/layout/vProcess5"/>
    <dgm:cxn modelId="{05DFF8FA-152E-224E-BEC0-464AAB2917A0}" type="presParOf" srcId="{2B6F1CB3-3B51-3C4E-8E4A-9169C10FDCE8}" destId="{153F15CA-F0CE-9D4F-8FFD-DB395F880BF3}" srcOrd="6" destOrd="0" presId="urn:microsoft.com/office/officeart/2005/8/layout/vProcess5"/>
    <dgm:cxn modelId="{7F283550-D670-6E49-B867-B25B28F6E998}" type="presParOf" srcId="{2B6F1CB3-3B51-3C4E-8E4A-9169C10FDCE8}" destId="{22D5FED8-7028-0E4F-9B60-07CD26E6034E}" srcOrd="7" destOrd="0" presId="urn:microsoft.com/office/officeart/2005/8/layout/vProcess5"/>
    <dgm:cxn modelId="{101952C1-255B-FE41-857D-C87BF223539C}" type="presParOf" srcId="{2B6F1CB3-3B51-3C4E-8E4A-9169C10FDCE8}" destId="{5A39B184-4B67-764A-A861-C4B751FF8BF1}" srcOrd="8" destOrd="0" presId="urn:microsoft.com/office/officeart/2005/8/layout/vProcess5"/>
    <dgm:cxn modelId="{49ABD052-87B6-6F4D-97F9-B2E088D36683}" type="presParOf" srcId="{2B6F1CB3-3B51-3C4E-8E4A-9169C10FDCE8}" destId="{FF0B7B80-82C6-D947-BF79-21A68C948116}" srcOrd="9" destOrd="0" presId="urn:microsoft.com/office/officeart/2005/8/layout/vProcess5"/>
    <dgm:cxn modelId="{69523A22-9157-B64E-841F-A650CC01BD43}" type="presParOf" srcId="{2B6F1CB3-3B51-3C4E-8E4A-9169C10FDCE8}" destId="{2161C39E-06EB-CC42-A2B0-872B43A14F71}" srcOrd="10" destOrd="0" presId="urn:microsoft.com/office/officeart/2005/8/layout/vProcess5"/>
    <dgm:cxn modelId="{1A3A9C0A-F246-574A-BAD9-F66A60FF3C7B}" type="presParOf" srcId="{2B6F1CB3-3B51-3C4E-8E4A-9169C10FDCE8}" destId="{E3DCEB75-0DCB-C94E-8812-0094A75E5301}" srcOrd="11" destOrd="0" presId="urn:microsoft.com/office/officeart/2005/8/layout/vProcess5"/>
    <dgm:cxn modelId="{EDAFC15C-F096-F347-B539-DDC40B5D10C7}" type="presParOf" srcId="{2B6F1CB3-3B51-3C4E-8E4A-9169C10FDCE8}" destId="{E8FA5251-E4D1-494E-9015-117CBC112669}" srcOrd="12" destOrd="0" presId="urn:microsoft.com/office/officeart/2005/8/layout/vProcess5"/>
    <dgm:cxn modelId="{A72C5515-E413-094B-BC90-15B340F81275}" type="presParOf" srcId="{2B6F1CB3-3B51-3C4E-8E4A-9169C10FDCE8}" destId="{DDED490C-0819-3843-8E90-BCCF40EFFB40}" srcOrd="13" destOrd="0" presId="urn:microsoft.com/office/officeart/2005/8/layout/vProcess5"/>
    <dgm:cxn modelId="{A45D48A3-01A9-8C4E-A440-B0381A5CD654}" type="presParOf" srcId="{2B6F1CB3-3B51-3C4E-8E4A-9169C10FDCE8}" destId="{AA530954-3691-5C4E-9180-4A7BC24A688C}"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D617C-1B46-5842-82ED-E861DC346172}">
      <dsp:nvSpPr>
        <dsp:cNvPr id="0" name=""/>
        <dsp:cNvSpPr/>
      </dsp:nvSpPr>
      <dsp:spPr>
        <a:xfrm>
          <a:off x="0" y="2524"/>
          <a:ext cx="5741533"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6E450A-5F47-C94D-B584-D2F290A1FC7B}">
      <dsp:nvSpPr>
        <dsp:cNvPr id="0" name=""/>
        <dsp:cNvSpPr/>
      </dsp:nvSpPr>
      <dsp:spPr>
        <a:xfrm>
          <a:off x="0" y="2524"/>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AU" sz="2000" kern="1200"/>
            <a:t>AI and AGI: Tools like ChatGPT and Gemini are transforming communication, research, and creativity.</a:t>
          </a:r>
          <a:endParaRPr lang="en-US" sz="2000" kern="1200"/>
        </a:p>
      </dsp:txBody>
      <dsp:txXfrm>
        <a:off x="0" y="2524"/>
        <a:ext cx="5741533" cy="860988"/>
      </dsp:txXfrm>
    </dsp:sp>
    <dsp:sp modelId="{C5EB1381-992B-1642-9E13-D1EEAA9A705D}">
      <dsp:nvSpPr>
        <dsp:cNvPr id="0" name=""/>
        <dsp:cNvSpPr/>
      </dsp:nvSpPr>
      <dsp:spPr>
        <a:xfrm>
          <a:off x="0" y="863513"/>
          <a:ext cx="5741533" cy="0"/>
        </a:xfrm>
        <a:prstGeom prst="line">
          <a:avLst/>
        </a:prstGeom>
        <a:solidFill>
          <a:schemeClr val="accent5">
            <a:hueOff val="-1032895"/>
            <a:satOff val="-5645"/>
            <a:lumOff val="-980"/>
            <a:alphaOff val="0"/>
          </a:schemeClr>
        </a:solidFill>
        <a:ln w="19050" cap="rnd" cmpd="sng" algn="ctr">
          <a:solidFill>
            <a:schemeClr val="accent5">
              <a:hueOff val="-1032895"/>
              <a:satOff val="-5645"/>
              <a:lumOff val="-98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D5E139-EE03-EC4F-AF74-F5F1C2BB853A}">
      <dsp:nvSpPr>
        <dsp:cNvPr id="0" name=""/>
        <dsp:cNvSpPr/>
      </dsp:nvSpPr>
      <dsp:spPr>
        <a:xfrm>
          <a:off x="0" y="863513"/>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AU" sz="2000" kern="1200"/>
            <a:t>Robotics: Boston Dynamics’ Spot, Tesla Optimus Gen 2 in manufacturing.</a:t>
          </a:r>
          <a:endParaRPr lang="en-US" sz="2000" kern="1200"/>
        </a:p>
      </dsp:txBody>
      <dsp:txXfrm>
        <a:off x="0" y="863513"/>
        <a:ext cx="5741533" cy="860988"/>
      </dsp:txXfrm>
    </dsp:sp>
    <dsp:sp modelId="{097C030C-59D0-B742-AAC8-B9FF5683B1FE}">
      <dsp:nvSpPr>
        <dsp:cNvPr id="0" name=""/>
        <dsp:cNvSpPr/>
      </dsp:nvSpPr>
      <dsp:spPr>
        <a:xfrm>
          <a:off x="0" y="1724502"/>
          <a:ext cx="5741533" cy="0"/>
        </a:xfrm>
        <a:prstGeom prst="line">
          <a:avLst/>
        </a:prstGeom>
        <a:solidFill>
          <a:schemeClr val="accent5">
            <a:hueOff val="-2065791"/>
            <a:satOff val="-11289"/>
            <a:lumOff val="-1961"/>
            <a:alphaOff val="0"/>
          </a:schemeClr>
        </a:solidFill>
        <a:ln w="19050" cap="rnd" cmpd="sng" algn="ctr">
          <a:solidFill>
            <a:schemeClr val="accent5">
              <a:hueOff val="-2065791"/>
              <a:satOff val="-11289"/>
              <a:lumOff val="-196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64FFD7-753C-1C47-818B-A0934E018C21}">
      <dsp:nvSpPr>
        <dsp:cNvPr id="0" name=""/>
        <dsp:cNvSpPr/>
      </dsp:nvSpPr>
      <dsp:spPr>
        <a:xfrm>
          <a:off x="0" y="1724502"/>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AU" sz="2000" kern="1200"/>
            <a:t>Quantum Computing: IBM/Google achieving narrow-use quantum advantage.</a:t>
          </a:r>
          <a:endParaRPr lang="en-US" sz="2000" kern="1200"/>
        </a:p>
      </dsp:txBody>
      <dsp:txXfrm>
        <a:off x="0" y="1724502"/>
        <a:ext cx="5741533" cy="860988"/>
      </dsp:txXfrm>
    </dsp:sp>
    <dsp:sp modelId="{0BEE04F3-874B-C34D-A256-F866548A92FA}">
      <dsp:nvSpPr>
        <dsp:cNvPr id="0" name=""/>
        <dsp:cNvSpPr/>
      </dsp:nvSpPr>
      <dsp:spPr>
        <a:xfrm>
          <a:off x="0" y="2585491"/>
          <a:ext cx="5741533" cy="0"/>
        </a:xfrm>
        <a:prstGeom prst="line">
          <a:avLst/>
        </a:prstGeom>
        <a:solidFill>
          <a:schemeClr val="accent5">
            <a:hueOff val="-3098686"/>
            <a:satOff val="-16934"/>
            <a:lumOff val="-2941"/>
            <a:alphaOff val="0"/>
          </a:schemeClr>
        </a:solidFill>
        <a:ln w="19050" cap="rnd" cmpd="sng" algn="ctr">
          <a:solidFill>
            <a:schemeClr val="accent5">
              <a:hueOff val="-3098686"/>
              <a:satOff val="-16934"/>
              <a:lumOff val="-294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F662EE-CE02-E84D-BCAF-2107C3B7E2A1}">
      <dsp:nvSpPr>
        <dsp:cNvPr id="0" name=""/>
        <dsp:cNvSpPr/>
      </dsp:nvSpPr>
      <dsp:spPr>
        <a:xfrm>
          <a:off x="0" y="2585491"/>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AU" sz="2000" kern="1200"/>
            <a:t>Biotech: CRISPR treatments approved in 2024.</a:t>
          </a:r>
          <a:endParaRPr lang="en-US" sz="2000" kern="1200"/>
        </a:p>
      </dsp:txBody>
      <dsp:txXfrm>
        <a:off x="0" y="2585491"/>
        <a:ext cx="5741533" cy="860988"/>
      </dsp:txXfrm>
    </dsp:sp>
    <dsp:sp modelId="{30ABBDBF-DEFC-C94E-A79F-69F53F30ECF8}">
      <dsp:nvSpPr>
        <dsp:cNvPr id="0" name=""/>
        <dsp:cNvSpPr/>
      </dsp:nvSpPr>
      <dsp:spPr>
        <a:xfrm>
          <a:off x="0" y="3446480"/>
          <a:ext cx="5741533" cy="0"/>
        </a:xfrm>
        <a:prstGeom prst="line">
          <a:avLst/>
        </a:prstGeom>
        <a:solidFill>
          <a:schemeClr val="accent5">
            <a:hueOff val="-4131582"/>
            <a:satOff val="-22578"/>
            <a:lumOff val="-3922"/>
            <a:alphaOff val="0"/>
          </a:schemeClr>
        </a:solidFill>
        <a:ln w="19050" cap="rnd" cmpd="sng" algn="ctr">
          <a:solidFill>
            <a:schemeClr val="accent5">
              <a:hueOff val="-4131582"/>
              <a:satOff val="-22578"/>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9BB1B0-C8EA-B547-8A3F-3234B831915C}">
      <dsp:nvSpPr>
        <dsp:cNvPr id="0" name=""/>
        <dsp:cNvSpPr/>
      </dsp:nvSpPr>
      <dsp:spPr>
        <a:xfrm>
          <a:off x="0" y="3446480"/>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AU" sz="2000" kern="1200"/>
            <a:t>Digital Twins &amp; IoT: Real-time monitoring in mining and aviation.</a:t>
          </a:r>
          <a:endParaRPr lang="en-US" sz="2000" kern="1200"/>
        </a:p>
      </dsp:txBody>
      <dsp:txXfrm>
        <a:off x="0" y="3446480"/>
        <a:ext cx="5741533" cy="860988"/>
      </dsp:txXfrm>
    </dsp:sp>
    <dsp:sp modelId="{E5A1EFA1-3F53-D04B-BA79-367DBF5DE777}">
      <dsp:nvSpPr>
        <dsp:cNvPr id="0" name=""/>
        <dsp:cNvSpPr/>
      </dsp:nvSpPr>
      <dsp:spPr>
        <a:xfrm>
          <a:off x="0" y="4307469"/>
          <a:ext cx="5741533" cy="0"/>
        </a:xfrm>
        <a:prstGeom prst="line">
          <a:avLst/>
        </a:prstGeom>
        <a:solidFill>
          <a:schemeClr val="accent5">
            <a:hueOff val="-5164477"/>
            <a:satOff val="-28223"/>
            <a:lumOff val="-4902"/>
            <a:alphaOff val="0"/>
          </a:schemeClr>
        </a:solidFill>
        <a:ln w="19050" cap="rnd" cmpd="sng" algn="ctr">
          <a:solidFill>
            <a:schemeClr val="accent5">
              <a:hueOff val="-5164477"/>
              <a:satOff val="-28223"/>
              <a:lumOff val="-490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063D93-70FD-E544-8056-29D3849782F1}">
      <dsp:nvSpPr>
        <dsp:cNvPr id="0" name=""/>
        <dsp:cNvSpPr/>
      </dsp:nvSpPr>
      <dsp:spPr>
        <a:xfrm>
          <a:off x="0" y="4307469"/>
          <a:ext cx="5741533" cy="86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AU" sz="2000" kern="1200"/>
            <a:t>AI + Creativity: Adobe Firefly, DALL·E, AI music/video generation.</a:t>
          </a:r>
          <a:endParaRPr lang="en-US" sz="2000" kern="1200"/>
        </a:p>
      </dsp:txBody>
      <dsp:txXfrm>
        <a:off x="0" y="4307469"/>
        <a:ext cx="5741533" cy="860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C6658-7886-0344-A267-AA8FC96EBD77}">
      <dsp:nvSpPr>
        <dsp:cNvPr id="0" name=""/>
        <dsp:cNvSpPr/>
      </dsp:nvSpPr>
      <dsp:spPr>
        <a:xfrm>
          <a:off x="0" y="0"/>
          <a:ext cx="7801197" cy="69879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Now that you have seen some forms of innovation, I want you to research different innovative technologies and conduct some research on them. </a:t>
          </a:r>
          <a:endParaRPr lang="en-US" sz="1700" kern="1200"/>
        </a:p>
      </dsp:txBody>
      <dsp:txXfrm>
        <a:off x="20467" y="20467"/>
        <a:ext cx="6965379" cy="657864"/>
      </dsp:txXfrm>
    </dsp:sp>
    <dsp:sp modelId="{AC6B631F-A332-BA42-B4B8-E2B23DD29EAB}">
      <dsp:nvSpPr>
        <dsp:cNvPr id="0" name=""/>
        <dsp:cNvSpPr/>
      </dsp:nvSpPr>
      <dsp:spPr>
        <a:xfrm>
          <a:off x="582556" y="795854"/>
          <a:ext cx="7801197" cy="69879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You will work in pairs for this task.</a:t>
          </a:r>
          <a:endParaRPr lang="en-US" sz="1700" kern="1200"/>
        </a:p>
      </dsp:txBody>
      <dsp:txXfrm>
        <a:off x="603023" y="816321"/>
        <a:ext cx="6723487" cy="657864"/>
      </dsp:txXfrm>
    </dsp:sp>
    <dsp:sp modelId="{BB112191-CCEA-1A48-9258-88F56BAACD52}">
      <dsp:nvSpPr>
        <dsp:cNvPr id="0" name=""/>
        <dsp:cNvSpPr/>
      </dsp:nvSpPr>
      <dsp:spPr>
        <a:xfrm>
          <a:off x="1165113" y="1591708"/>
          <a:ext cx="7801197" cy="69879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As a pair, you will identify a specific innovation or disruption of ICT / Technology in general and “become an expert” on the subject.</a:t>
          </a:r>
          <a:endParaRPr lang="en-US" sz="1700" kern="1200"/>
        </a:p>
      </dsp:txBody>
      <dsp:txXfrm>
        <a:off x="1185580" y="1612175"/>
        <a:ext cx="6723487" cy="657864"/>
      </dsp:txXfrm>
    </dsp:sp>
    <dsp:sp modelId="{5AD57A94-7ED1-8F49-876F-C0EEE2CFB524}">
      <dsp:nvSpPr>
        <dsp:cNvPr id="0" name=""/>
        <dsp:cNvSpPr/>
      </dsp:nvSpPr>
      <dsp:spPr>
        <a:xfrm>
          <a:off x="1747670" y="2387562"/>
          <a:ext cx="7801197" cy="69879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As a pair, over the next 3 weeks you will prepare a short presentation on your chosen topic and then answer questions by others in the class.</a:t>
          </a:r>
          <a:endParaRPr lang="en-US" sz="1700" kern="1200"/>
        </a:p>
      </dsp:txBody>
      <dsp:txXfrm>
        <a:off x="1768137" y="2408029"/>
        <a:ext cx="6723487" cy="657864"/>
      </dsp:txXfrm>
    </dsp:sp>
    <dsp:sp modelId="{B201026A-5071-F049-9DA5-1298662F7266}">
      <dsp:nvSpPr>
        <dsp:cNvPr id="0" name=""/>
        <dsp:cNvSpPr/>
      </dsp:nvSpPr>
      <dsp:spPr>
        <a:xfrm>
          <a:off x="2330227" y="3183417"/>
          <a:ext cx="7801197" cy="69879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This will be worked on in class for the next 3 weeks and presentations will happen in week 4.</a:t>
          </a:r>
          <a:endParaRPr lang="en-US" sz="1700" kern="1200"/>
        </a:p>
      </dsp:txBody>
      <dsp:txXfrm>
        <a:off x="2350694" y="3203884"/>
        <a:ext cx="6723487" cy="657864"/>
      </dsp:txXfrm>
    </dsp:sp>
    <dsp:sp modelId="{153F15CA-F0CE-9D4F-8FFD-DB395F880BF3}">
      <dsp:nvSpPr>
        <dsp:cNvPr id="0" name=""/>
        <dsp:cNvSpPr/>
      </dsp:nvSpPr>
      <dsp:spPr>
        <a:xfrm>
          <a:off x="7346977" y="510511"/>
          <a:ext cx="454219" cy="454219"/>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449176" y="510511"/>
        <a:ext cx="249821" cy="341800"/>
      </dsp:txXfrm>
    </dsp:sp>
    <dsp:sp modelId="{22D5FED8-7028-0E4F-9B60-07CD26E6034E}">
      <dsp:nvSpPr>
        <dsp:cNvPr id="0" name=""/>
        <dsp:cNvSpPr/>
      </dsp:nvSpPr>
      <dsp:spPr>
        <a:xfrm>
          <a:off x="7929534" y="1306365"/>
          <a:ext cx="454219" cy="454219"/>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031733" y="1306365"/>
        <a:ext cx="249821" cy="341800"/>
      </dsp:txXfrm>
    </dsp:sp>
    <dsp:sp modelId="{5A39B184-4B67-764A-A861-C4B751FF8BF1}">
      <dsp:nvSpPr>
        <dsp:cNvPr id="0" name=""/>
        <dsp:cNvSpPr/>
      </dsp:nvSpPr>
      <dsp:spPr>
        <a:xfrm>
          <a:off x="8512091" y="2090573"/>
          <a:ext cx="454219" cy="454219"/>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614290" y="2090573"/>
        <a:ext cx="249821" cy="341800"/>
      </dsp:txXfrm>
    </dsp:sp>
    <dsp:sp modelId="{FF0B7B80-82C6-D947-BF79-21A68C948116}">
      <dsp:nvSpPr>
        <dsp:cNvPr id="0" name=""/>
        <dsp:cNvSpPr/>
      </dsp:nvSpPr>
      <dsp:spPr>
        <a:xfrm>
          <a:off x="9094648" y="2894192"/>
          <a:ext cx="454219" cy="454219"/>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9196847" y="2894192"/>
        <a:ext cx="249821" cy="3418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7/20/25</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406219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Poll Title: What does a robot do?
https://www.polleverywhere.com/free_text_polls/APPNVeSyWG1y12xx0JBTn</a:t>
            </a:r>
            <a:endParaRPr lang="en-AU"/>
          </a:p>
        </p:txBody>
      </p:sp>
      <p:sp>
        <p:nvSpPr>
          <p:cNvPr id="4" name="Slide Number Placeholder 3"/>
          <p:cNvSpPr>
            <a:spLocks noGrp="1"/>
          </p:cNvSpPr>
          <p:nvPr>
            <p:ph type="sldNum" sz="quarter" idx="5"/>
          </p:nvPr>
        </p:nvSpPr>
        <p:spPr/>
        <p:txBody>
          <a:bodyPr/>
          <a:lstStyle/>
          <a:p>
            <a:fld id="{F3544625-0ADF-4414-89A2-9E135F0C849F}" type="slidenum">
              <a:rPr lang="en-US" smtClean="0"/>
              <a:t>23</a:t>
            </a:fld>
            <a:endParaRPr lang="en-US" dirty="0"/>
          </a:p>
        </p:txBody>
      </p:sp>
      <p:sp>
        <p:nvSpPr>
          <p:cNvPr id="5" name="TextBox 4">
            <a:extLst>
              <a:ext uri="{FF2B5EF4-FFF2-40B4-BE49-F238E27FC236}">
                <a16:creationId xmlns:a16="http://schemas.microsoft.com/office/drawing/2014/main" id="{310C0037-D23A-4921-BF47-3E89AE9DAC7C}"/>
              </a:ext>
            </a:extLst>
          </p:cNvPr>
          <p:cNvSpPr txBox="1"/>
          <p:nvPr/>
        </p:nvSpPr>
        <p:spPr>
          <a:xfrm>
            <a:off x="0" y="0"/>
            <a:ext cx="3810000" cy="1270000"/>
          </a:xfrm>
          <a:prstGeom prst="rect">
            <a:avLst/>
          </a:prstGeom>
          <a:noFill/>
        </p:spPr>
        <p:txBody>
          <a:bodyPr vert="horz" rtlCol="0">
            <a:spAutoFit/>
          </a:bodyPr>
          <a:lstStyle/>
          <a:p>
            <a:endParaRPr lang="en-AU"/>
          </a:p>
        </p:txBody>
      </p:sp>
    </p:spTree>
    <p:extLst>
      <p:ext uri="{BB962C8B-B14F-4D97-AF65-F5344CB8AC3E}">
        <p14:creationId xmlns:p14="http://schemas.microsoft.com/office/powerpoint/2010/main" val="1325594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7/20/25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7/20/25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kpW9JcWxKq0?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www.salesforce.com/blog/2018/12/what-is-the-fourth-industrial-revolution-4IR.html" TargetMode="External"/><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7xUk1F7dyvI?feature=oembed" TargetMode="Externa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image" Target="../media/image5.png"/><Relationship Id="rId4" Type="http://schemas.openxmlformats.org/officeDocument/2006/relationships/hyperlink" Target="https://blog.wescale.fr/2017/10/30/la-technologie-blockchain/"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hyperlink" Target="https://www.salesforce.com/ap/customer-success-stories/loreal/" TargetMode="External"/><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s://www.shadowandy.net/2017/11/stepping-inside-zero-latency-singapores-warehouse-scale-free-roam-multi-player-vr-world.htm/2" TargetMode="External"/><Relationship Id="rId5" Type="http://schemas.openxmlformats.org/officeDocument/2006/relationships/image" Target="../media/image18.jp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hyperlink" Target="https://pubs.acs.org/doi/10.1021/acsnano.8b01084" TargetMode="External"/><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video" Target="https://www.youtube.com/embed/7Pq-S557XQU?feature=oembe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video" Target="https://www.youtube.com/embed/g0TaYhjpOfo?feature=oembed" TargetMode="Externa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video" Target="https://www.youtube.com/embed/rVlhMGQgDkY?feature=oembed" TargetMode="Externa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ideo" Target="https://www.youtube.com/embed/fRj34o4hN4I?feature=oembed" TargetMode="Externa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video" Target="https://www.youtube.com/embed/-7xvqQeoA8c?feature=oembed" TargetMode="Externa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ideo" Target="https://www.youtube.com/embed/fUyU3lKzoio?feature=oembed" TargetMode="Externa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2.xml"/><Relationship Id="rId1" Type="http://schemas.openxmlformats.org/officeDocument/2006/relationships/video" Target="https://www.youtube.com/embed/_sBBaNYex3E?feature=oembed"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fn3KWM1kuAw?start=105&amp;feature=oembed" TargetMode="Externa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video" Target="https://www.youtube.com/embed/tF4DML7FIWk?feature=oembed" TargetMode="Externa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video" Target="https://www.youtube.com/embed/6U-bI3On1Ww?feature=oembed" TargetMode="Externa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video" Target="https://www.youtube.com/embed/I44_zbEwz_w?feature=oembed" TargetMode="Externa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video" Target="https://www.youtube.com/embed/oe1dke3Cf7I?feature=oembed" TargetMode="Externa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hyperlink" Target="https://www.wallpaperflare.com/search?wallpaper=virtua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0XdC1HUp-rU?feature=oembed" TargetMode="External"/><Relationship Id="rId1" Type="http://schemas.openxmlformats.org/officeDocument/2006/relationships/video" Target="https://www.youtube.com/embed/961E6Nx9Pok?feature=oembed" TargetMode="External"/><Relationship Id="rId6" Type="http://schemas.openxmlformats.org/officeDocument/2006/relationships/image" Target="../media/image5.png"/><Relationship Id="rId5" Type="http://schemas.openxmlformats.org/officeDocument/2006/relationships/image" Target="../media/image43.jpeg"/><Relationship Id="rId4" Type="http://schemas.openxmlformats.org/officeDocument/2006/relationships/image" Target="../media/image42.jpeg"/></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2.xml"/><Relationship Id="rId1" Type="http://schemas.openxmlformats.org/officeDocument/2006/relationships/video" Target="https://www.youtube.com/embed/bVok0KiMdAA?feature=oembed" TargetMode="Externa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2.xml"/><Relationship Id="rId1" Type="http://schemas.openxmlformats.org/officeDocument/2006/relationships/video" Target="https://www.youtube.com/embed/M4qcvTeN8k0?feature=oembed"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image" Target="../media/image5.png"/><Relationship Id="rId4" Type="http://schemas.openxmlformats.org/officeDocument/2006/relationships/hyperlink" Target="http://hiddentruth654.blogspot.com/2012/10/marxs-final-capitalist-crisis-and.htm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2.xml"/><Relationship Id="rId1" Type="http://schemas.openxmlformats.org/officeDocument/2006/relationships/video" Target="https://www.youtube.com/embed/CEhu-FePBC0?feature=oembed" TargetMode="Externa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png"/><Relationship Id="rId2" Type="http://schemas.openxmlformats.org/officeDocument/2006/relationships/hyperlink" Target="https://cosmosmagazine.com/technology/the-10-most-exciting-robotics-developments-of-the-past-12-months" TargetMode="Externa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3.sv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2.xml"/><Relationship Id="rId1" Type="http://schemas.openxmlformats.org/officeDocument/2006/relationships/video" Target="https://www.youtube.com/embed/5rPKeUXjEvE?feature=oembed" TargetMode="Externa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aws.amazon.com/rekognition/" TargetMode="Externa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creativecommons.org/licenses/by-sa/3.0/" TargetMode="Externa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en.wikipedia.org/wiki/Queensland_Pioneer_Steam_Railway" TargetMode="Externa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slideLayout" Target="../slideLayouts/slideLayout2.xml"/><Relationship Id="rId1" Type="http://schemas.openxmlformats.org/officeDocument/2006/relationships/video" Target="https://www.youtube.com/embed/O6t7I_iVim8?feature=oembed" TargetMode="Externa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image" Target="../media/image5.png"/><Relationship Id="rId4" Type="http://schemas.openxmlformats.org/officeDocument/2006/relationships/hyperlink" Target="https://www.flickr.com/photos/bluespringsfordparts/14492600447"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image" Target="../media/image5.png"/><Relationship Id="rId4" Type="http://schemas.openxmlformats.org/officeDocument/2006/relationships/hyperlink" Target="https://www.flickr.com/photos/photographingtravis/1631751725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image" Target="../media/image5.png"/><Relationship Id="rId4" Type="http://schemas.openxmlformats.org/officeDocument/2006/relationships/hyperlink" Target="http://hiddentruth654.blogspot.com/2012/10/marxs-final-capitalist-crisis-and.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962399" y="2554817"/>
            <a:ext cx="7197726" cy="2421464"/>
          </a:xfrm>
        </p:spPr>
        <p:txBody>
          <a:bodyPr>
            <a:normAutofit/>
          </a:bodyPr>
          <a:lstStyle/>
          <a:p>
            <a:r>
              <a:rPr lang="en-US" b="1" dirty="0"/>
              <a:t>The Fourth Industrial Revolution</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3962399" y="4976282"/>
            <a:ext cx="7197726" cy="1405467"/>
          </a:xfrm>
        </p:spPr>
        <p:txBody>
          <a:bodyPr>
            <a:normAutofit/>
          </a:bodyPr>
          <a:lstStyle/>
          <a:p>
            <a:r>
              <a:rPr lang="en-US" dirty="0">
                <a:solidFill>
                  <a:schemeClr val="accent1">
                    <a:lumMod val="40000"/>
                    <a:lumOff val="60000"/>
                  </a:schemeClr>
                </a:solidFill>
              </a:rPr>
              <a:t>How Technology is changing lives and careers</a:t>
            </a:r>
          </a:p>
        </p:txBody>
      </p:sp>
      <p:pic>
        <p:nvPicPr>
          <p:cNvPr id="6" name="Picture 5" descr="A red and black logo&#10;&#10;AI-generated content may be incorrect.">
            <a:extLst>
              <a:ext uri="{FF2B5EF4-FFF2-40B4-BE49-F238E27FC236}">
                <a16:creationId xmlns:a16="http://schemas.microsoft.com/office/drawing/2014/main" id="{030C8A3D-FEAC-2772-DA24-44C53CC946D0}"/>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3377600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CE7-EF52-4326-B8AC-2333B68B2D1B}"/>
              </a:ext>
            </a:extLst>
          </p:cNvPr>
          <p:cNvSpPr>
            <a:spLocks noGrp="1"/>
          </p:cNvSpPr>
          <p:nvPr>
            <p:ph type="title"/>
          </p:nvPr>
        </p:nvSpPr>
        <p:spPr/>
        <p:txBody>
          <a:bodyPr/>
          <a:lstStyle/>
          <a:p>
            <a:endParaRPr lang="en-AU"/>
          </a:p>
        </p:txBody>
      </p:sp>
      <p:pic>
        <p:nvPicPr>
          <p:cNvPr id="4" name="Online Media 3" title="What is the Fourth Industrial Revolution?">
            <a:hlinkClick r:id="" action="ppaction://media"/>
            <a:extLst>
              <a:ext uri="{FF2B5EF4-FFF2-40B4-BE49-F238E27FC236}">
                <a16:creationId xmlns:a16="http://schemas.microsoft.com/office/drawing/2014/main" id="{D609D20C-8D77-435E-976E-BF58AFE205A8}"/>
              </a:ext>
            </a:extLst>
          </p:cNvPr>
          <p:cNvPicPr>
            <a:picLocks noGrp="1" noRot="1" noChangeAspect="1"/>
          </p:cNvPicPr>
          <p:nvPr>
            <p:ph idx="1"/>
            <a:videoFile r:link="rId1"/>
          </p:nvPr>
        </p:nvPicPr>
        <p:blipFill>
          <a:blip r:embed="rId3"/>
          <a:stretch>
            <a:fillRect/>
          </a:stretch>
        </p:blipFill>
        <p:spPr>
          <a:xfrm>
            <a:off x="471587" y="265182"/>
            <a:ext cx="11248825" cy="6327635"/>
          </a:xfrm>
          <a:prstGeom prst="rect">
            <a:avLst/>
          </a:prstGeom>
        </p:spPr>
      </p:pic>
    </p:spTree>
    <p:extLst>
      <p:ext uri="{BB962C8B-B14F-4D97-AF65-F5344CB8AC3E}">
        <p14:creationId xmlns:p14="http://schemas.microsoft.com/office/powerpoint/2010/main" val="338068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78499-A4AC-4876-A249-D3C48FACD572}"/>
              </a:ext>
            </a:extLst>
          </p:cNvPr>
          <p:cNvSpPr>
            <a:spLocks noGrp="1"/>
          </p:cNvSpPr>
          <p:nvPr>
            <p:ph type="title"/>
          </p:nvPr>
        </p:nvSpPr>
        <p:spPr/>
        <p:txBody>
          <a:bodyPr/>
          <a:lstStyle/>
          <a:p>
            <a:r>
              <a:rPr lang="en-AU" dirty="0"/>
              <a:t>The fourth Industrial Revolution</a:t>
            </a:r>
          </a:p>
        </p:txBody>
      </p:sp>
      <p:pic>
        <p:nvPicPr>
          <p:cNvPr id="4" name="Picture 2" descr="Image result for fourth industrial revolution klaus schwab">
            <a:extLst>
              <a:ext uri="{FF2B5EF4-FFF2-40B4-BE49-F238E27FC236}">
                <a16:creationId xmlns:a16="http://schemas.microsoft.com/office/drawing/2014/main" id="{AAAC07E7-21CE-4906-9829-662A15112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5577" y="1327636"/>
            <a:ext cx="3024554" cy="45368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ic that depicts industrial periods">
            <a:extLst>
              <a:ext uri="{FF2B5EF4-FFF2-40B4-BE49-F238E27FC236}">
                <a16:creationId xmlns:a16="http://schemas.microsoft.com/office/drawing/2014/main" id="{D4ADE28B-E148-474D-837A-0B2B7E2B3D4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07257" y="2141538"/>
            <a:ext cx="7540623" cy="36496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red and black logo&#10;&#10;AI-generated content may be incorrect.">
            <a:extLst>
              <a:ext uri="{FF2B5EF4-FFF2-40B4-BE49-F238E27FC236}">
                <a16:creationId xmlns:a16="http://schemas.microsoft.com/office/drawing/2014/main" id="{352F68E5-9A08-DB9B-9ACA-62161FB9C6CD}"/>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3468807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78499-A4AC-4876-A249-D3C48FACD572}"/>
              </a:ext>
            </a:extLst>
          </p:cNvPr>
          <p:cNvSpPr>
            <a:spLocks noGrp="1"/>
          </p:cNvSpPr>
          <p:nvPr>
            <p:ph type="title"/>
          </p:nvPr>
        </p:nvSpPr>
        <p:spPr/>
        <p:txBody>
          <a:bodyPr/>
          <a:lstStyle/>
          <a:p>
            <a:r>
              <a:rPr lang="en-AU" dirty="0"/>
              <a:t>The Fourth Industrial Revolution</a:t>
            </a:r>
          </a:p>
        </p:txBody>
      </p:sp>
      <p:pic>
        <p:nvPicPr>
          <p:cNvPr id="4" name="Picture 2" descr="Image result for fourth industrial revolution klaus schwab">
            <a:extLst>
              <a:ext uri="{FF2B5EF4-FFF2-40B4-BE49-F238E27FC236}">
                <a16:creationId xmlns:a16="http://schemas.microsoft.com/office/drawing/2014/main" id="{AAAC07E7-21CE-4906-9829-662A15112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5577" y="1327636"/>
            <a:ext cx="3024554" cy="453683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07DDF81-88C2-4AD3-B621-09B39FCEE628}"/>
              </a:ext>
            </a:extLst>
          </p:cNvPr>
          <p:cNvSpPr>
            <a:spLocks noGrp="1"/>
          </p:cNvSpPr>
          <p:nvPr>
            <p:ph idx="1"/>
          </p:nvPr>
        </p:nvSpPr>
        <p:spPr>
          <a:xfrm>
            <a:off x="685801" y="2142067"/>
            <a:ext cx="7886699" cy="3649133"/>
          </a:xfrm>
        </p:spPr>
        <p:txBody>
          <a:bodyPr/>
          <a:lstStyle/>
          <a:p>
            <a:pPr marL="0" indent="0">
              <a:buNone/>
            </a:pPr>
            <a:r>
              <a:rPr lang="en-GB" dirty="0"/>
              <a:t>The Fourth Industrial Revolution is a way of describing the blurring of boundaries between the physical, digital, and biological worlds. </a:t>
            </a:r>
          </a:p>
          <a:p>
            <a:pPr marL="0" indent="0">
              <a:buNone/>
            </a:pPr>
            <a:r>
              <a:rPr lang="en-GB" dirty="0"/>
              <a:t>It’s a fusion of advances in artificial intelligence (AI), robotics, the Internet of Things (IoT), 3D printing, genetic engineering, quantum computing, and other technologies. </a:t>
            </a:r>
          </a:p>
          <a:p>
            <a:pPr marL="0" indent="0">
              <a:buNone/>
            </a:pPr>
            <a:r>
              <a:rPr lang="en-GB" dirty="0"/>
              <a:t>It’s the collective force behind many products and services that are fast becoming indispensable to modern life. </a:t>
            </a:r>
          </a:p>
          <a:p>
            <a:pPr marL="0" indent="0">
              <a:buNone/>
            </a:pPr>
            <a:r>
              <a:rPr lang="en-GB" dirty="0"/>
              <a:t>Think GPS systems that suggest the fastest route to a destination, voice-activated virtual assistants such as Apple’s Siri, personalized Netflix recommendations, and Facebook’s ability to recognize your face and tag you in a friend’s photo.</a:t>
            </a:r>
            <a:endParaRPr lang="en-AU" dirty="0"/>
          </a:p>
        </p:txBody>
      </p:sp>
      <p:sp>
        <p:nvSpPr>
          <p:cNvPr id="5" name="TextBox 4">
            <a:extLst>
              <a:ext uri="{FF2B5EF4-FFF2-40B4-BE49-F238E27FC236}">
                <a16:creationId xmlns:a16="http://schemas.microsoft.com/office/drawing/2014/main" id="{C1F58E9C-8A3B-4932-B573-47631D0C411E}"/>
              </a:ext>
            </a:extLst>
          </p:cNvPr>
          <p:cNvSpPr txBox="1"/>
          <p:nvPr/>
        </p:nvSpPr>
        <p:spPr>
          <a:xfrm>
            <a:off x="2760790" y="6598669"/>
            <a:ext cx="5981446" cy="276999"/>
          </a:xfrm>
          <a:prstGeom prst="rect">
            <a:avLst/>
          </a:prstGeom>
          <a:noFill/>
        </p:spPr>
        <p:txBody>
          <a:bodyPr wrap="none" rtlCol="0">
            <a:spAutoFit/>
          </a:bodyPr>
          <a:lstStyle/>
          <a:p>
            <a:r>
              <a:rPr lang="en-AU" sz="1200" dirty="0">
                <a:hlinkClick r:id="rId3"/>
              </a:rPr>
              <a:t>https://www.salesforce.com/blog/2018/12/what-is-the-fourth-industrial-revolution-4IR.html</a:t>
            </a:r>
            <a:endParaRPr lang="en-AU" sz="1200" dirty="0"/>
          </a:p>
        </p:txBody>
      </p:sp>
      <p:pic>
        <p:nvPicPr>
          <p:cNvPr id="6" name="Picture 5" descr="A red and black logo&#10;&#10;AI-generated content may be incorrect.">
            <a:extLst>
              <a:ext uri="{FF2B5EF4-FFF2-40B4-BE49-F238E27FC236}">
                <a16:creationId xmlns:a16="http://schemas.microsoft.com/office/drawing/2014/main" id="{135BF429-82F2-3590-0B03-59D5624624A1}"/>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1012700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32D3E-21C3-432F-9941-3ADB1FF834FC}"/>
              </a:ext>
            </a:extLst>
          </p:cNvPr>
          <p:cNvSpPr>
            <a:spLocks noGrp="1"/>
          </p:cNvSpPr>
          <p:nvPr>
            <p:ph type="title"/>
          </p:nvPr>
        </p:nvSpPr>
        <p:spPr/>
        <p:txBody>
          <a:bodyPr/>
          <a:lstStyle/>
          <a:p>
            <a:endParaRPr lang="en-AU"/>
          </a:p>
        </p:txBody>
      </p:sp>
      <p:pic>
        <p:nvPicPr>
          <p:cNvPr id="5" name="Online Media 4" title="What is the Fourth Industrial Revolution? by Prof Klaus Schwab">
            <a:hlinkClick r:id="" action="ppaction://media"/>
            <a:extLst>
              <a:ext uri="{FF2B5EF4-FFF2-40B4-BE49-F238E27FC236}">
                <a16:creationId xmlns:a16="http://schemas.microsoft.com/office/drawing/2014/main" id="{989D00EE-EA52-48E0-870D-A3CDFC3AA15F}"/>
              </a:ext>
            </a:extLst>
          </p:cNvPr>
          <p:cNvPicPr>
            <a:picLocks noGrp="1" noRot="1" noChangeAspect="1"/>
          </p:cNvPicPr>
          <p:nvPr>
            <p:ph idx="1"/>
            <a:videoFile r:link="rId1"/>
          </p:nvPr>
        </p:nvPicPr>
        <p:blipFill>
          <a:blip r:embed="rId3"/>
          <a:stretch>
            <a:fillRect/>
          </a:stretch>
        </p:blipFill>
        <p:spPr>
          <a:xfrm>
            <a:off x="521677" y="1327637"/>
            <a:ext cx="8065260" cy="4536831"/>
          </a:xfrm>
          <a:prstGeom prst="rect">
            <a:avLst/>
          </a:prstGeom>
        </p:spPr>
      </p:pic>
      <p:pic>
        <p:nvPicPr>
          <p:cNvPr id="4" name="Picture 2" descr="Image result for fourth industrial revolution klaus schwab">
            <a:extLst>
              <a:ext uri="{FF2B5EF4-FFF2-40B4-BE49-F238E27FC236}">
                <a16:creationId xmlns:a16="http://schemas.microsoft.com/office/drawing/2014/main" id="{F37EE0B1-8D4E-408D-9638-3D351FF8D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5577" y="1327636"/>
            <a:ext cx="3024554" cy="4536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26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B32AB-909D-4429-98A7-C8E3D3F81327}"/>
              </a:ext>
            </a:extLst>
          </p:cNvPr>
          <p:cNvSpPr>
            <a:spLocks noGrp="1"/>
          </p:cNvSpPr>
          <p:nvPr>
            <p:ph type="title"/>
          </p:nvPr>
        </p:nvSpPr>
        <p:spPr>
          <a:xfrm>
            <a:off x="685802" y="609600"/>
            <a:ext cx="6282266" cy="1456267"/>
          </a:xfrm>
        </p:spPr>
        <p:txBody>
          <a:bodyPr>
            <a:normAutofit/>
          </a:bodyPr>
          <a:lstStyle/>
          <a:p>
            <a:r>
              <a:rPr lang="en-GB" dirty="0"/>
              <a:t>What are the technologies driving change?</a:t>
            </a:r>
            <a:endParaRPr lang="en-AU" dirty="0"/>
          </a:p>
        </p:txBody>
      </p:sp>
      <p:sp>
        <p:nvSpPr>
          <p:cNvPr id="3" name="Content Placeholder 2">
            <a:extLst>
              <a:ext uri="{FF2B5EF4-FFF2-40B4-BE49-F238E27FC236}">
                <a16:creationId xmlns:a16="http://schemas.microsoft.com/office/drawing/2014/main" id="{8CC95AB7-B6B5-47C7-BE23-2E466DFF663B}"/>
              </a:ext>
            </a:extLst>
          </p:cNvPr>
          <p:cNvSpPr>
            <a:spLocks noGrp="1"/>
          </p:cNvSpPr>
          <p:nvPr>
            <p:ph idx="1"/>
          </p:nvPr>
        </p:nvSpPr>
        <p:spPr>
          <a:xfrm>
            <a:off x="685801" y="2142067"/>
            <a:ext cx="6482441" cy="4106333"/>
          </a:xfrm>
        </p:spPr>
        <p:txBody>
          <a:bodyPr>
            <a:normAutofit/>
          </a:bodyPr>
          <a:lstStyle/>
          <a:p>
            <a:pPr algn="just"/>
            <a:r>
              <a:rPr lang="en-GB" b="1" dirty="0"/>
              <a:t>Artificial intelligence (AI) </a:t>
            </a:r>
            <a:r>
              <a:rPr lang="en-GB" dirty="0"/>
              <a:t>describes computers that can “think” like humans — recognizing complex patterns, processing information, drawing conclusions, and making recommendations. AI is used in many ways, from spotting patterns in huge piles of unstructured data to powering the autocorrect on your phone.</a:t>
            </a:r>
          </a:p>
          <a:p>
            <a:pPr algn="just"/>
            <a:endParaRPr lang="en-GB" dirty="0"/>
          </a:p>
          <a:p>
            <a:pPr algn="just"/>
            <a:r>
              <a:rPr lang="en-GB" b="1" dirty="0"/>
              <a:t>Blockchain</a:t>
            </a:r>
            <a:r>
              <a:rPr lang="en-GB" dirty="0"/>
              <a:t> is a secure, decentralized, and transparent way of recording and sharing data, with no need to rely on third-party intermediaries. The digital currency Bitcoin is the best known blockchain application. However, the technology can be used in other ways, including making supply chains traceable, securing sensitive medical data anonymously, and combating voter fraud.</a:t>
            </a:r>
            <a:endParaRPr lang="en-AU" dirty="0"/>
          </a:p>
        </p:txBody>
      </p:sp>
      <p:pic>
        <p:nvPicPr>
          <p:cNvPr id="5" name="Picture 4">
            <a:extLst>
              <a:ext uri="{FF2B5EF4-FFF2-40B4-BE49-F238E27FC236}">
                <a16:creationId xmlns:a16="http://schemas.microsoft.com/office/drawing/2014/main" id="{B49943CB-D983-4F3F-BECF-51D0BB8C3E3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590936" y="1668042"/>
            <a:ext cx="3445714" cy="344571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Picture 3" descr="A red and black logo&#10;&#10;AI-generated content may be incorrect.">
            <a:extLst>
              <a:ext uri="{FF2B5EF4-FFF2-40B4-BE49-F238E27FC236}">
                <a16:creationId xmlns:a16="http://schemas.microsoft.com/office/drawing/2014/main" id="{B78F72B6-CA8D-36C1-FA74-CE01F0D30DF4}"/>
              </a:ext>
            </a:extLst>
          </p:cNvPr>
          <p:cNvPicPr>
            <a:picLocks noChangeAspect="1"/>
          </p:cNvPicPr>
          <p:nvPr/>
        </p:nvPicPr>
        <p:blipFill>
          <a:blip r:embed="rId5"/>
          <a:stretch>
            <a:fillRect/>
          </a:stretch>
        </p:blipFill>
        <p:spPr>
          <a:xfrm>
            <a:off x="0" y="0"/>
            <a:ext cx="1949034" cy="627655"/>
          </a:xfrm>
          <a:prstGeom prst="rect">
            <a:avLst/>
          </a:prstGeom>
        </p:spPr>
      </p:pic>
      <p:sp>
        <p:nvSpPr>
          <p:cNvPr id="6" name="TextBox 5">
            <a:extLst>
              <a:ext uri="{FF2B5EF4-FFF2-40B4-BE49-F238E27FC236}">
                <a16:creationId xmlns:a16="http://schemas.microsoft.com/office/drawing/2014/main" id="{E60C36E0-5D4C-4949-9A1C-BACC4735DCD8}"/>
              </a:ext>
            </a:extLst>
          </p:cNvPr>
          <p:cNvSpPr txBox="1"/>
          <p:nvPr/>
        </p:nvSpPr>
        <p:spPr>
          <a:xfrm>
            <a:off x="8577322" y="4913701"/>
            <a:ext cx="2459328"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4" tooltip="https://blog.wescale.fr/2017/10/30/la-technologie-blockchain/">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6" tooltip="https://creativecommons.org/licenses/by-nc-nd/3.0/">
                  <a:extLst>
                    <a:ext uri="{A12FA001-AC4F-418D-AE19-62706E023703}">
                      <ahyp:hlinkClr xmlns:ahyp="http://schemas.microsoft.com/office/drawing/2018/hyperlinkcolor" val="tx"/>
                    </a:ext>
                  </a:extLst>
                </a:hlinkClick>
              </a:rPr>
              <a:t>CC BY-NC-ND</a:t>
            </a:r>
            <a:endParaRPr lang="en-AU" sz="700">
              <a:solidFill>
                <a:srgbClr val="FFFFFF"/>
              </a:solidFill>
            </a:endParaRPr>
          </a:p>
        </p:txBody>
      </p:sp>
    </p:spTree>
    <p:extLst>
      <p:ext uri="{BB962C8B-B14F-4D97-AF65-F5344CB8AC3E}">
        <p14:creationId xmlns:p14="http://schemas.microsoft.com/office/powerpoint/2010/main" val="2970120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4352-0FE8-43AD-9CA3-032636300D2D}"/>
              </a:ext>
            </a:extLst>
          </p:cNvPr>
          <p:cNvSpPr>
            <a:spLocks noGrp="1"/>
          </p:cNvSpPr>
          <p:nvPr>
            <p:ph type="title"/>
          </p:nvPr>
        </p:nvSpPr>
        <p:spPr>
          <a:xfrm>
            <a:off x="685801" y="609600"/>
            <a:ext cx="6143423" cy="1456267"/>
          </a:xfrm>
        </p:spPr>
        <p:txBody>
          <a:bodyPr>
            <a:normAutofit/>
          </a:bodyPr>
          <a:lstStyle/>
          <a:p>
            <a:r>
              <a:rPr lang="en-GB" b="1" dirty="0"/>
              <a:t>What are the technologies driving change?</a:t>
            </a:r>
            <a:endParaRPr lang="en-AU" b="1" dirty="0"/>
          </a:p>
        </p:txBody>
      </p:sp>
      <p:sp>
        <p:nvSpPr>
          <p:cNvPr id="3" name="Content Placeholder 2">
            <a:extLst>
              <a:ext uri="{FF2B5EF4-FFF2-40B4-BE49-F238E27FC236}">
                <a16:creationId xmlns:a16="http://schemas.microsoft.com/office/drawing/2014/main" id="{7A1EA7DD-9334-46B0-AA0A-D8A824AE5C8F}"/>
              </a:ext>
            </a:extLst>
          </p:cNvPr>
          <p:cNvSpPr>
            <a:spLocks noGrp="1"/>
          </p:cNvSpPr>
          <p:nvPr>
            <p:ph idx="1"/>
          </p:nvPr>
        </p:nvSpPr>
        <p:spPr>
          <a:xfrm>
            <a:off x="685801" y="2142067"/>
            <a:ext cx="6988628" cy="4364869"/>
          </a:xfrm>
        </p:spPr>
        <p:txBody>
          <a:bodyPr>
            <a:normAutofit/>
          </a:bodyPr>
          <a:lstStyle/>
          <a:p>
            <a:pPr algn="just">
              <a:lnSpc>
                <a:spcPct val="90000"/>
              </a:lnSpc>
            </a:pPr>
            <a:r>
              <a:rPr lang="en-GB" b="1" dirty="0"/>
              <a:t>New computational technologies</a:t>
            </a:r>
            <a:r>
              <a:rPr lang="en-GB" dirty="0"/>
              <a:t> are making computers smarter. They enable computers to process vast amounts of data faster than ever before, while the advent of the “cloud” has allowed businesses to safely store and access their information from anywhere with internet access, at any time. Quantum computing technologies now in development will eventually make computers millions of times more powerful. These computers will have the potential to supercharge AI, create highly complex data models in seconds, and speed up the discovery of new materials.  </a:t>
            </a:r>
          </a:p>
          <a:p>
            <a:pPr algn="just">
              <a:lnSpc>
                <a:spcPct val="90000"/>
              </a:lnSpc>
            </a:pPr>
            <a:r>
              <a:rPr lang="en-GB" b="1" dirty="0"/>
              <a:t>Virtual reality (VR) </a:t>
            </a:r>
            <a:r>
              <a:rPr lang="en-GB" dirty="0"/>
              <a:t>offers immersive digital experiences (using a VR headset) that simulate the real world, while augmented reality merges the digital and physical worlds. Examples include </a:t>
            </a:r>
            <a:r>
              <a:rPr lang="en-GB" dirty="0">
                <a:hlinkClick r:id="rId3"/>
              </a:rPr>
              <a:t>L’Oréal’s makeup app</a:t>
            </a:r>
            <a:r>
              <a:rPr lang="en-GB" dirty="0"/>
              <a:t>, which allows users to digitally experiment with makeup products before buying them, and the Google Translate phone app, which allows users to scan and instantly translate street signs, menus, and other text.</a:t>
            </a:r>
            <a:endParaRPr lang="en-AU" dirty="0"/>
          </a:p>
        </p:txBody>
      </p:sp>
      <p:pic>
        <p:nvPicPr>
          <p:cNvPr id="4098" name="Picture 2" descr="Image result for cloud computing">
            <a:extLst>
              <a:ext uri="{FF2B5EF4-FFF2-40B4-BE49-F238E27FC236}">
                <a16:creationId xmlns:a16="http://schemas.microsoft.com/office/drawing/2014/main" id="{F264241D-4352-43D2-B5AD-B5D60FE43A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2291" r="19336" b="1"/>
          <a:stretch>
            <a:fillRect/>
          </a:stretch>
        </p:blipFill>
        <p:spPr bwMode="auto">
          <a:xfrm>
            <a:off x="8888133" y="4144246"/>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a:noFill/>
          <a:extLst>
            <a:ext uri="{909E8E84-426E-40DD-AFC4-6F175D3DCCD1}">
              <a14:hiddenFill xmlns:a14="http://schemas.microsoft.com/office/drawing/2010/main">
                <a:solidFill>
                  <a:srgbClr val="FFFFFF"/>
                </a:solidFill>
              </a14:hiddenFill>
            </a:ext>
          </a:extLst>
        </p:spPr>
      </p:pic>
      <p:grpSp>
        <p:nvGrpSpPr>
          <p:cNvPr id="4103" name="Group 4102">
            <a:extLst>
              <a:ext uri="{FF2B5EF4-FFF2-40B4-BE49-F238E27FC236}">
                <a16:creationId xmlns:a16="http://schemas.microsoft.com/office/drawing/2014/main" id="{58B25CAD-A790-499A-926B-116E10915E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4104" name="Freeform 98">
              <a:extLst>
                <a:ext uri="{FF2B5EF4-FFF2-40B4-BE49-F238E27FC236}">
                  <a16:creationId xmlns:a16="http://schemas.microsoft.com/office/drawing/2014/main" id="{76E29510-9A59-43B9-BA40-BF403A9F6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05" name="Group 4104">
              <a:extLst>
                <a:ext uri="{FF2B5EF4-FFF2-40B4-BE49-F238E27FC236}">
                  <a16:creationId xmlns:a16="http://schemas.microsoft.com/office/drawing/2014/main" id="{D41DCF14-C3EC-4A84-9BCB-CE73743063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4106" name="Straight Connector 4105">
                <a:extLst>
                  <a:ext uri="{FF2B5EF4-FFF2-40B4-BE49-F238E27FC236}">
                    <a16:creationId xmlns:a16="http://schemas.microsoft.com/office/drawing/2014/main" id="{323473CE-82AD-4D8D-A232-68772F8249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07" name="Straight Connector 4106">
                <a:extLst>
                  <a:ext uri="{FF2B5EF4-FFF2-40B4-BE49-F238E27FC236}">
                    <a16:creationId xmlns:a16="http://schemas.microsoft.com/office/drawing/2014/main" id="{6C67ADA3-E620-4348-8071-F9721E422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08" name="Straight Connector 4107">
                <a:extLst>
                  <a:ext uri="{FF2B5EF4-FFF2-40B4-BE49-F238E27FC236}">
                    <a16:creationId xmlns:a16="http://schemas.microsoft.com/office/drawing/2014/main" id="{221526D8-6171-42B9-BB1D-D4EBD07C9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09" name="Straight Connector 4108">
                <a:extLst>
                  <a:ext uri="{FF2B5EF4-FFF2-40B4-BE49-F238E27FC236}">
                    <a16:creationId xmlns:a16="http://schemas.microsoft.com/office/drawing/2014/main" id="{D918272C-9574-485F-8DBA-E779254B6C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10" name="Straight Connector 4109">
                <a:extLst>
                  <a:ext uri="{FF2B5EF4-FFF2-40B4-BE49-F238E27FC236}">
                    <a16:creationId xmlns:a16="http://schemas.microsoft.com/office/drawing/2014/main" id="{414CAA3E-D915-4597-85D4-DF416AF539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11" name="Straight Connector 4110">
                <a:extLst>
                  <a:ext uri="{FF2B5EF4-FFF2-40B4-BE49-F238E27FC236}">
                    <a16:creationId xmlns:a16="http://schemas.microsoft.com/office/drawing/2014/main" id="{8749FF6F-6DEA-46A3-A01C-82BD29418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12" name="Straight Connector 4111">
                <a:extLst>
                  <a:ext uri="{FF2B5EF4-FFF2-40B4-BE49-F238E27FC236}">
                    <a16:creationId xmlns:a16="http://schemas.microsoft.com/office/drawing/2014/main" id="{8853F97E-C428-43BB-903E-E63D7A05D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13" name="Straight Connector 4112">
                <a:extLst>
                  <a:ext uri="{FF2B5EF4-FFF2-40B4-BE49-F238E27FC236}">
                    <a16:creationId xmlns:a16="http://schemas.microsoft.com/office/drawing/2014/main" id="{FD4EE22F-D9F6-499B-8595-2CA950937E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14" name="Straight Connector 4113">
                <a:extLst>
                  <a:ext uri="{FF2B5EF4-FFF2-40B4-BE49-F238E27FC236}">
                    <a16:creationId xmlns:a16="http://schemas.microsoft.com/office/drawing/2014/main" id="{0A598804-7127-47FC-8A02-C6E2FD0D7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15" name="Straight Connector 4114">
                <a:extLst>
                  <a:ext uri="{FF2B5EF4-FFF2-40B4-BE49-F238E27FC236}">
                    <a16:creationId xmlns:a16="http://schemas.microsoft.com/office/drawing/2014/main" id="{12A35C24-2BAE-4314-BBF5-81A17F92E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16" name="Straight Connector 4115">
                <a:extLst>
                  <a:ext uri="{FF2B5EF4-FFF2-40B4-BE49-F238E27FC236}">
                    <a16:creationId xmlns:a16="http://schemas.microsoft.com/office/drawing/2014/main" id="{73A33BF9-E8C7-47A3-BFF6-5419153F7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17" name="Straight Connector 4116">
                <a:extLst>
                  <a:ext uri="{FF2B5EF4-FFF2-40B4-BE49-F238E27FC236}">
                    <a16:creationId xmlns:a16="http://schemas.microsoft.com/office/drawing/2014/main" id="{B8707F62-2F29-4FF0-A976-55E1996003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18" name="Straight Connector 4117">
                <a:extLst>
                  <a:ext uri="{FF2B5EF4-FFF2-40B4-BE49-F238E27FC236}">
                    <a16:creationId xmlns:a16="http://schemas.microsoft.com/office/drawing/2014/main" id="{3D9DB8BF-BBA2-4465-8B80-B354B3A5B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19" name="Straight Connector 4118">
                <a:extLst>
                  <a:ext uri="{FF2B5EF4-FFF2-40B4-BE49-F238E27FC236}">
                    <a16:creationId xmlns:a16="http://schemas.microsoft.com/office/drawing/2014/main" id="{1C237BA7-462C-4ABE-B089-4C8938F821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20" name="Straight Connector 4119">
                <a:extLst>
                  <a:ext uri="{FF2B5EF4-FFF2-40B4-BE49-F238E27FC236}">
                    <a16:creationId xmlns:a16="http://schemas.microsoft.com/office/drawing/2014/main" id="{E14D5F33-8377-427F-B4D1-8B783BF48E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21" name="Straight Connector 4120">
                <a:extLst>
                  <a:ext uri="{FF2B5EF4-FFF2-40B4-BE49-F238E27FC236}">
                    <a16:creationId xmlns:a16="http://schemas.microsoft.com/office/drawing/2014/main" id="{68114C18-86CF-412F-81BD-4856E83C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22" name="Straight Connector 4121">
                <a:extLst>
                  <a:ext uri="{FF2B5EF4-FFF2-40B4-BE49-F238E27FC236}">
                    <a16:creationId xmlns:a16="http://schemas.microsoft.com/office/drawing/2014/main" id="{ECF1CFD5-877F-4D23-9186-ABBE606058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23" name="Straight Connector 4122">
                <a:extLst>
                  <a:ext uri="{FF2B5EF4-FFF2-40B4-BE49-F238E27FC236}">
                    <a16:creationId xmlns:a16="http://schemas.microsoft.com/office/drawing/2014/main" id="{FD718FB9-83BB-4BFB-ACF6-7D0A681BB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24" name="Straight Connector 4123">
                <a:extLst>
                  <a:ext uri="{FF2B5EF4-FFF2-40B4-BE49-F238E27FC236}">
                    <a16:creationId xmlns:a16="http://schemas.microsoft.com/office/drawing/2014/main" id="{99B007F5-E4FE-4A8F-813F-CC2740BD2E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25" name="Straight Connector 4124">
                <a:extLst>
                  <a:ext uri="{FF2B5EF4-FFF2-40B4-BE49-F238E27FC236}">
                    <a16:creationId xmlns:a16="http://schemas.microsoft.com/office/drawing/2014/main" id="{41345DFB-742B-4F09-B75A-05377FD401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26" name="Straight Connector 4125">
                <a:extLst>
                  <a:ext uri="{FF2B5EF4-FFF2-40B4-BE49-F238E27FC236}">
                    <a16:creationId xmlns:a16="http://schemas.microsoft.com/office/drawing/2014/main" id="{7B4845AC-E70E-40A2-9491-05B2DBB92D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27" name="Straight Connector 4126">
                <a:extLst>
                  <a:ext uri="{FF2B5EF4-FFF2-40B4-BE49-F238E27FC236}">
                    <a16:creationId xmlns:a16="http://schemas.microsoft.com/office/drawing/2014/main" id="{F4111F64-514D-4447-86EB-D665455248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28" name="Straight Connector 4127">
                <a:extLst>
                  <a:ext uri="{FF2B5EF4-FFF2-40B4-BE49-F238E27FC236}">
                    <a16:creationId xmlns:a16="http://schemas.microsoft.com/office/drawing/2014/main" id="{B20169F1-F2D1-4726-8423-DBB5FE0714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29" name="Straight Connector 4128">
                <a:extLst>
                  <a:ext uri="{FF2B5EF4-FFF2-40B4-BE49-F238E27FC236}">
                    <a16:creationId xmlns:a16="http://schemas.microsoft.com/office/drawing/2014/main" id="{69F80247-CF53-4374-81E2-475BDD521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30" name="Straight Connector 4129">
                <a:extLst>
                  <a:ext uri="{FF2B5EF4-FFF2-40B4-BE49-F238E27FC236}">
                    <a16:creationId xmlns:a16="http://schemas.microsoft.com/office/drawing/2014/main" id="{FA5F5D72-947B-414E-8FDD-BBA2BCB95B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31" name="Straight Connector 4130">
                <a:extLst>
                  <a:ext uri="{FF2B5EF4-FFF2-40B4-BE49-F238E27FC236}">
                    <a16:creationId xmlns:a16="http://schemas.microsoft.com/office/drawing/2014/main" id="{C3AECE77-F2AF-4FCA-9C0E-A3E154EF49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32" name="Straight Connector 4131">
                <a:extLst>
                  <a:ext uri="{FF2B5EF4-FFF2-40B4-BE49-F238E27FC236}">
                    <a16:creationId xmlns:a16="http://schemas.microsoft.com/office/drawing/2014/main" id="{A357807F-7199-418E-A0A9-B64105ECD2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33" name="Straight Connector 4132">
                <a:extLst>
                  <a:ext uri="{FF2B5EF4-FFF2-40B4-BE49-F238E27FC236}">
                    <a16:creationId xmlns:a16="http://schemas.microsoft.com/office/drawing/2014/main" id="{374400BB-9AFD-4FE0-890E-888B089C2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34" name="Straight Connector 4133">
                <a:extLst>
                  <a:ext uri="{FF2B5EF4-FFF2-40B4-BE49-F238E27FC236}">
                    <a16:creationId xmlns:a16="http://schemas.microsoft.com/office/drawing/2014/main" id="{6B161EE8-5F23-490A-9728-F35D68DF9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35" name="Straight Connector 4134">
                <a:extLst>
                  <a:ext uri="{FF2B5EF4-FFF2-40B4-BE49-F238E27FC236}">
                    <a16:creationId xmlns:a16="http://schemas.microsoft.com/office/drawing/2014/main" id="{EF4E71C7-716A-43DB-8B25-45D376E5D1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36" name="Straight Connector 4135">
                <a:extLst>
                  <a:ext uri="{FF2B5EF4-FFF2-40B4-BE49-F238E27FC236}">
                    <a16:creationId xmlns:a16="http://schemas.microsoft.com/office/drawing/2014/main" id="{CCC85AEA-CCD1-4DF7-8916-0F72027ED7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37" name="Straight Connector 4136">
                <a:extLst>
                  <a:ext uri="{FF2B5EF4-FFF2-40B4-BE49-F238E27FC236}">
                    <a16:creationId xmlns:a16="http://schemas.microsoft.com/office/drawing/2014/main" id="{2135A1AE-41A5-4D62-8EDA-7E2AE30EF6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38" name="Straight Connector 4137">
                <a:extLst>
                  <a:ext uri="{FF2B5EF4-FFF2-40B4-BE49-F238E27FC236}">
                    <a16:creationId xmlns:a16="http://schemas.microsoft.com/office/drawing/2014/main" id="{F3CFD903-54FF-40B5-8645-48F3E463AE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39" name="Straight Connector 4138">
                <a:extLst>
                  <a:ext uri="{FF2B5EF4-FFF2-40B4-BE49-F238E27FC236}">
                    <a16:creationId xmlns:a16="http://schemas.microsoft.com/office/drawing/2014/main" id="{250B0D3E-699D-4045-9BD5-B4CF69C20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40" name="Straight Connector 4139">
                <a:extLst>
                  <a:ext uri="{FF2B5EF4-FFF2-40B4-BE49-F238E27FC236}">
                    <a16:creationId xmlns:a16="http://schemas.microsoft.com/office/drawing/2014/main" id="{B430A3E5-50DB-4A25-A497-A9AABF4CD8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41" name="Straight Connector 4140">
                <a:extLst>
                  <a:ext uri="{FF2B5EF4-FFF2-40B4-BE49-F238E27FC236}">
                    <a16:creationId xmlns:a16="http://schemas.microsoft.com/office/drawing/2014/main" id="{A1B0E32C-6B1D-4061-8FE9-49FE8F48E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42" name="Straight Connector 4141">
                <a:extLst>
                  <a:ext uri="{FF2B5EF4-FFF2-40B4-BE49-F238E27FC236}">
                    <a16:creationId xmlns:a16="http://schemas.microsoft.com/office/drawing/2014/main" id="{5933DD09-EE89-4852-AAB4-7C42FEB01C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43" name="Straight Connector 4142">
                <a:extLst>
                  <a:ext uri="{FF2B5EF4-FFF2-40B4-BE49-F238E27FC236}">
                    <a16:creationId xmlns:a16="http://schemas.microsoft.com/office/drawing/2014/main" id="{211394FF-3D41-4AC3-BF43-D84C4453F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44" name="Straight Connector 4143">
                <a:extLst>
                  <a:ext uri="{FF2B5EF4-FFF2-40B4-BE49-F238E27FC236}">
                    <a16:creationId xmlns:a16="http://schemas.microsoft.com/office/drawing/2014/main" id="{8E419255-A9D6-42DD-A394-F5330A6F36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45" name="Straight Connector 4144">
                <a:extLst>
                  <a:ext uri="{FF2B5EF4-FFF2-40B4-BE49-F238E27FC236}">
                    <a16:creationId xmlns:a16="http://schemas.microsoft.com/office/drawing/2014/main" id="{7B92B858-83FE-42E7-B526-734880D077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46" name="Straight Connector 4145">
                <a:extLst>
                  <a:ext uri="{FF2B5EF4-FFF2-40B4-BE49-F238E27FC236}">
                    <a16:creationId xmlns:a16="http://schemas.microsoft.com/office/drawing/2014/main" id="{1AC09C3A-8718-4FF6-89BE-385091356D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47" name="Straight Connector 4146">
                <a:extLst>
                  <a:ext uri="{FF2B5EF4-FFF2-40B4-BE49-F238E27FC236}">
                    <a16:creationId xmlns:a16="http://schemas.microsoft.com/office/drawing/2014/main" id="{1ACA67A3-5C58-4B01-9A72-136D48845E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48" name="Straight Connector 4147">
                <a:extLst>
                  <a:ext uri="{FF2B5EF4-FFF2-40B4-BE49-F238E27FC236}">
                    <a16:creationId xmlns:a16="http://schemas.microsoft.com/office/drawing/2014/main" id="{9C479D8B-24CE-4B25-A4B4-1D411A4502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49" name="Straight Connector 4148">
                <a:extLst>
                  <a:ext uri="{FF2B5EF4-FFF2-40B4-BE49-F238E27FC236}">
                    <a16:creationId xmlns:a16="http://schemas.microsoft.com/office/drawing/2014/main" id="{9BF48C75-7374-42F2-A159-526789C343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50" name="Straight Connector 4149">
                <a:extLst>
                  <a:ext uri="{FF2B5EF4-FFF2-40B4-BE49-F238E27FC236}">
                    <a16:creationId xmlns:a16="http://schemas.microsoft.com/office/drawing/2014/main" id="{D809A4AF-4DE5-4BEA-9D5A-A5236E9AF3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51" name="Straight Connector 4150">
                <a:extLst>
                  <a:ext uri="{FF2B5EF4-FFF2-40B4-BE49-F238E27FC236}">
                    <a16:creationId xmlns:a16="http://schemas.microsoft.com/office/drawing/2014/main" id="{B3EF6033-DAB6-40AE-904A-9B445DBD6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52" name="Straight Connector 4151">
                <a:extLst>
                  <a:ext uri="{FF2B5EF4-FFF2-40B4-BE49-F238E27FC236}">
                    <a16:creationId xmlns:a16="http://schemas.microsoft.com/office/drawing/2014/main" id="{B6FAF6D3-9004-48E4-9A1F-BF36CEF7C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53" name="Straight Connector 4152">
                <a:extLst>
                  <a:ext uri="{FF2B5EF4-FFF2-40B4-BE49-F238E27FC236}">
                    <a16:creationId xmlns:a16="http://schemas.microsoft.com/office/drawing/2014/main" id="{45BF9CAE-C7FC-4A40-83EC-8D4FA543E0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54" name="Straight Connector 4153">
                <a:extLst>
                  <a:ext uri="{FF2B5EF4-FFF2-40B4-BE49-F238E27FC236}">
                    <a16:creationId xmlns:a16="http://schemas.microsoft.com/office/drawing/2014/main" id="{C9D1F7A5-8E54-4E36-9FBB-68F82877C2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55" name="Straight Connector 4154">
                <a:extLst>
                  <a:ext uri="{FF2B5EF4-FFF2-40B4-BE49-F238E27FC236}">
                    <a16:creationId xmlns:a16="http://schemas.microsoft.com/office/drawing/2014/main" id="{2E9B55B9-3B64-43D0-B20B-63D1E69CE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56" name="Straight Connector 4155">
                <a:extLst>
                  <a:ext uri="{FF2B5EF4-FFF2-40B4-BE49-F238E27FC236}">
                    <a16:creationId xmlns:a16="http://schemas.microsoft.com/office/drawing/2014/main" id="{AD5DB75D-0B80-49D5-ABF8-FB393DC83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57" name="Straight Connector 4156">
                <a:extLst>
                  <a:ext uri="{FF2B5EF4-FFF2-40B4-BE49-F238E27FC236}">
                    <a16:creationId xmlns:a16="http://schemas.microsoft.com/office/drawing/2014/main" id="{F3F5F929-EAAF-471A-9E35-6DCDC3566C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58" name="Straight Connector 4157">
                <a:extLst>
                  <a:ext uri="{FF2B5EF4-FFF2-40B4-BE49-F238E27FC236}">
                    <a16:creationId xmlns:a16="http://schemas.microsoft.com/office/drawing/2014/main" id="{E4C2BEB3-0299-4A25-830D-6E2DF9FDC8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59" name="Straight Connector 4158">
                <a:extLst>
                  <a:ext uri="{FF2B5EF4-FFF2-40B4-BE49-F238E27FC236}">
                    <a16:creationId xmlns:a16="http://schemas.microsoft.com/office/drawing/2014/main" id="{04E342A0-615D-466D-9404-CA8BBCEEF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60" name="Straight Connector 4159">
                <a:extLst>
                  <a:ext uri="{FF2B5EF4-FFF2-40B4-BE49-F238E27FC236}">
                    <a16:creationId xmlns:a16="http://schemas.microsoft.com/office/drawing/2014/main" id="{6BDFFE1C-1E19-4EF4-A1B2-204A04E341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61" name="Straight Connector 4160">
                <a:extLst>
                  <a:ext uri="{FF2B5EF4-FFF2-40B4-BE49-F238E27FC236}">
                    <a16:creationId xmlns:a16="http://schemas.microsoft.com/office/drawing/2014/main" id="{6731123C-8680-4E7A-AF54-969919D30C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62" name="Straight Connector 4161">
                <a:extLst>
                  <a:ext uri="{FF2B5EF4-FFF2-40B4-BE49-F238E27FC236}">
                    <a16:creationId xmlns:a16="http://schemas.microsoft.com/office/drawing/2014/main" id="{8F1F0F71-5F67-496A-85EC-C8272FC6DE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63" name="Straight Connector 4162">
                <a:extLst>
                  <a:ext uri="{FF2B5EF4-FFF2-40B4-BE49-F238E27FC236}">
                    <a16:creationId xmlns:a16="http://schemas.microsoft.com/office/drawing/2014/main" id="{4EE0D13E-74B4-46D8-9CEB-993A9B02BB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64" name="Straight Connector 4163">
                <a:extLst>
                  <a:ext uri="{FF2B5EF4-FFF2-40B4-BE49-F238E27FC236}">
                    <a16:creationId xmlns:a16="http://schemas.microsoft.com/office/drawing/2014/main" id="{BBC0AC4E-E40A-4D25-B178-B28024D5DB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65" name="Straight Connector 4164">
                <a:extLst>
                  <a:ext uri="{FF2B5EF4-FFF2-40B4-BE49-F238E27FC236}">
                    <a16:creationId xmlns:a16="http://schemas.microsoft.com/office/drawing/2014/main" id="{A143B7E6-35F6-4AAF-B75E-D0E3B1CC3B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66" name="Straight Connector 4165">
                <a:extLst>
                  <a:ext uri="{FF2B5EF4-FFF2-40B4-BE49-F238E27FC236}">
                    <a16:creationId xmlns:a16="http://schemas.microsoft.com/office/drawing/2014/main" id="{8DAAF768-2A67-4FCC-B682-7B14D4699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67" name="Straight Connector 4166">
                <a:extLst>
                  <a:ext uri="{FF2B5EF4-FFF2-40B4-BE49-F238E27FC236}">
                    <a16:creationId xmlns:a16="http://schemas.microsoft.com/office/drawing/2014/main" id="{9A5A9193-6968-40A2-9E95-40B9A300A1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68" name="Straight Connector 4167">
                <a:extLst>
                  <a:ext uri="{FF2B5EF4-FFF2-40B4-BE49-F238E27FC236}">
                    <a16:creationId xmlns:a16="http://schemas.microsoft.com/office/drawing/2014/main" id="{85F665EA-A27F-453A-9F57-4D4B9CE64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69" name="Straight Connector 4168">
                <a:extLst>
                  <a:ext uri="{FF2B5EF4-FFF2-40B4-BE49-F238E27FC236}">
                    <a16:creationId xmlns:a16="http://schemas.microsoft.com/office/drawing/2014/main" id="{4F6B94B3-C73B-4B26-A066-A4A6EB692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70" name="Straight Connector 4169">
                <a:extLst>
                  <a:ext uri="{FF2B5EF4-FFF2-40B4-BE49-F238E27FC236}">
                    <a16:creationId xmlns:a16="http://schemas.microsoft.com/office/drawing/2014/main" id="{2C87A408-F5B1-4397-9A9F-65844D7EFB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71" name="Straight Connector 4170">
                <a:extLst>
                  <a:ext uri="{FF2B5EF4-FFF2-40B4-BE49-F238E27FC236}">
                    <a16:creationId xmlns:a16="http://schemas.microsoft.com/office/drawing/2014/main" id="{B9AC2E82-FE6E-420B-9AB8-7939E196CE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72" name="Straight Connector 4171">
                <a:extLst>
                  <a:ext uri="{FF2B5EF4-FFF2-40B4-BE49-F238E27FC236}">
                    <a16:creationId xmlns:a16="http://schemas.microsoft.com/office/drawing/2014/main" id="{BAE5E1C4-5F11-44DF-9A63-A3AB706FC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73" name="Straight Connector 4172">
                <a:extLst>
                  <a:ext uri="{FF2B5EF4-FFF2-40B4-BE49-F238E27FC236}">
                    <a16:creationId xmlns:a16="http://schemas.microsoft.com/office/drawing/2014/main" id="{3236581D-1127-4822-B364-203311850B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74" name="Straight Connector 4173">
                <a:extLst>
                  <a:ext uri="{FF2B5EF4-FFF2-40B4-BE49-F238E27FC236}">
                    <a16:creationId xmlns:a16="http://schemas.microsoft.com/office/drawing/2014/main" id="{CF6AFBC9-9C55-4BB4-8DD3-CBFB9D959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75" name="Straight Connector 4174">
                <a:extLst>
                  <a:ext uri="{FF2B5EF4-FFF2-40B4-BE49-F238E27FC236}">
                    <a16:creationId xmlns:a16="http://schemas.microsoft.com/office/drawing/2014/main" id="{3312F76C-C542-4FF1-88A9-12DED608E7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76" name="Straight Connector 4175">
                <a:extLst>
                  <a:ext uri="{FF2B5EF4-FFF2-40B4-BE49-F238E27FC236}">
                    <a16:creationId xmlns:a16="http://schemas.microsoft.com/office/drawing/2014/main" id="{AC1AEC1F-364C-4A2C-8798-18571170F7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77" name="Straight Connector 4176">
                <a:extLst>
                  <a:ext uri="{FF2B5EF4-FFF2-40B4-BE49-F238E27FC236}">
                    <a16:creationId xmlns:a16="http://schemas.microsoft.com/office/drawing/2014/main" id="{4960AF63-51EE-4474-9693-18C3FFC5F5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78" name="Straight Connector 4177">
                <a:extLst>
                  <a:ext uri="{FF2B5EF4-FFF2-40B4-BE49-F238E27FC236}">
                    <a16:creationId xmlns:a16="http://schemas.microsoft.com/office/drawing/2014/main" id="{1E186998-8FFC-4B8E-9664-A3EB3DA93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79" name="Straight Connector 4178">
                <a:extLst>
                  <a:ext uri="{FF2B5EF4-FFF2-40B4-BE49-F238E27FC236}">
                    <a16:creationId xmlns:a16="http://schemas.microsoft.com/office/drawing/2014/main" id="{A00B2A7C-644E-4B02-8949-68AC413D14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80" name="Straight Connector 4179">
                <a:extLst>
                  <a:ext uri="{FF2B5EF4-FFF2-40B4-BE49-F238E27FC236}">
                    <a16:creationId xmlns:a16="http://schemas.microsoft.com/office/drawing/2014/main" id="{0923CE8B-E88E-4585-A698-30BB686DFE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81" name="Straight Connector 4180">
                <a:extLst>
                  <a:ext uri="{FF2B5EF4-FFF2-40B4-BE49-F238E27FC236}">
                    <a16:creationId xmlns:a16="http://schemas.microsoft.com/office/drawing/2014/main" id="{21148CFA-ECD4-4847-91CE-7E8206F840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82" name="Straight Connector 4181">
                <a:extLst>
                  <a:ext uri="{FF2B5EF4-FFF2-40B4-BE49-F238E27FC236}">
                    <a16:creationId xmlns:a16="http://schemas.microsoft.com/office/drawing/2014/main" id="{DFAB4226-9991-4F5E-B43B-D873A909D2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83" name="Straight Connector 4182">
                <a:extLst>
                  <a:ext uri="{FF2B5EF4-FFF2-40B4-BE49-F238E27FC236}">
                    <a16:creationId xmlns:a16="http://schemas.microsoft.com/office/drawing/2014/main" id="{C8548911-9FE4-446D-BD3E-DC72AEF2D6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4185" name="Group 4184">
            <a:extLst>
              <a:ext uri="{FF2B5EF4-FFF2-40B4-BE49-F238E27FC236}">
                <a16:creationId xmlns:a16="http://schemas.microsoft.com/office/drawing/2014/main" id="{811B40AE-63DC-41CA-B0D1-EF99F055F5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4186" name="Freeform 17">
              <a:extLst>
                <a:ext uri="{FF2B5EF4-FFF2-40B4-BE49-F238E27FC236}">
                  <a16:creationId xmlns:a16="http://schemas.microsoft.com/office/drawing/2014/main" id="{07BB2A43-A75C-4A17-B68F-E6AB75EE0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87" name="Group 4186">
              <a:extLst>
                <a:ext uri="{FF2B5EF4-FFF2-40B4-BE49-F238E27FC236}">
                  <a16:creationId xmlns:a16="http://schemas.microsoft.com/office/drawing/2014/main" id="{40A0BDF4-301A-4EE4-A77D-BD245F18EE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4188" name="Straight Connector 4187">
                <a:extLst>
                  <a:ext uri="{FF2B5EF4-FFF2-40B4-BE49-F238E27FC236}">
                    <a16:creationId xmlns:a16="http://schemas.microsoft.com/office/drawing/2014/main" id="{C4924D57-94BA-40F5-BF53-9B23F7213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89" name="Straight Connector 4188">
                <a:extLst>
                  <a:ext uri="{FF2B5EF4-FFF2-40B4-BE49-F238E27FC236}">
                    <a16:creationId xmlns:a16="http://schemas.microsoft.com/office/drawing/2014/main" id="{A14F8BCB-338A-49F5-BB9D-626C7A0CC9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90" name="Straight Connector 4189">
                <a:extLst>
                  <a:ext uri="{FF2B5EF4-FFF2-40B4-BE49-F238E27FC236}">
                    <a16:creationId xmlns:a16="http://schemas.microsoft.com/office/drawing/2014/main" id="{DEFC0D9E-285A-4D86-8A71-B985BA8335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91" name="Straight Connector 4190">
                <a:extLst>
                  <a:ext uri="{FF2B5EF4-FFF2-40B4-BE49-F238E27FC236}">
                    <a16:creationId xmlns:a16="http://schemas.microsoft.com/office/drawing/2014/main" id="{57015B3C-B28A-40F0-B53A-91B3B9C5FA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92" name="Straight Connector 4191">
                <a:extLst>
                  <a:ext uri="{FF2B5EF4-FFF2-40B4-BE49-F238E27FC236}">
                    <a16:creationId xmlns:a16="http://schemas.microsoft.com/office/drawing/2014/main" id="{1DFD7530-F83D-4D23-9B1F-F8DA8CD5AF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93" name="Straight Connector 4192">
                <a:extLst>
                  <a:ext uri="{FF2B5EF4-FFF2-40B4-BE49-F238E27FC236}">
                    <a16:creationId xmlns:a16="http://schemas.microsoft.com/office/drawing/2014/main" id="{4DC34F9A-64D4-48B5-8E5A-ED0E339253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94" name="Straight Connector 4193">
                <a:extLst>
                  <a:ext uri="{FF2B5EF4-FFF2-40B4-BE49-F238E27FC236}">
                    <a16:creationId xmlns:a16="http://schemas.microsoft.com/office/drawing/2014/main" id="{3ED77B99-47E0-4D0B-B185-7F5E1B61C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95" name="Straight Connector 4194">
                <a:extLst>
                  <a:ext uri="{FF2B5EF4-FFF2-40B4-BE49-F238E27FC236}">
                    <a16:creationId xmlns:a16="http://schemas.microsoft.com/office/drawing/2014/main" id="{EC09C835-22F6-4E14-9BBE-11DD233346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96" name="Straight Connector 4195">
                <a:extLst>
                  <a:ext uri="{FF2B5EF4-FFF2-40B4-BE49-F238E27FC236}">
                    <a16:creationId xmlns:a16="http://schemas.microsoft.com/office/drawing/2014/main" id="{A02419A0-4AA5-4985-B606-94268DE41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97" name="Straight Connector 4196">
                <a:extLst>
                  <a:ext uri="{FF2B5EF4-FFF2-40B4-BE49-F238E27FC236}">
                    <a16:creationId xmlns:a16="http://schemas.microsoft.com/office/drawing/2014/main" id="{1503FA27-7544-400B-8706-FE12A9B316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98" name="Straight Connector 4197">
                <a:extLst>
                  <a:ext uri="{FF2B5EF4-FFF2-40B4-BE49-F238E27FC236}">
                    <a16:creationId xmlns:a16="http://schemas.microsoft.com/office/drawing/2014/main" id="{DD404C57-DD6C-454E-BE13-90369095B1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99" name="Straight Connector 4198">
                <a:extLst>
                  <a:ext uri="{FF2B5EF4-FFF2-40B4-BE49-F238E27FC236}">
                    <a16:creationId xmlns:a16="http://schemas.microsoft.com/office/drawing/2014/main" id="{5ABEA11C-C6F5-4FAB-9F3F-384EF23D6C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00" name="Straight Connector 4199">
                <a:extLst>
                  <a:ext uri="{FF2B5EF4-FFF2-40B4-BE49-F238E27FC236}">
                    <a16:creationId xmlns:a16="http://schemas.microsoft.com/office/drawing/2014/main" id="{7CAEDBBC-2C01-496B-929B-849F1CB53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01" name="Straight Connector 4200">
                <a:extLst>
                  <a:ext uri="{FF2B5EF4-FFF2-40B4-BE49-F238E27FC236}">
                    <a16:creationId xmlns:a16="http://schemas.microsoft.com/office/drawing/2014/main" id="{2894D4ED-61CE-46A2-9092-A00B9E8377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02" name="Straight Connector 4201">
                <a:extLst>
                  <a:ext uri="{FF2B5EF4-FFF2-40B4-BE49-F238E27FC236}">
                    <a16:creationId xmlns:a16="http://schemas.microsoft.com/office/drawing/2014/main" id="{1C5D0262-1B14-45D6-937F-B6D6A915DC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03" name="Straight Connector 4202">
                <a:extLst>
                  <a:ext uri="{FF2B5EF4-FFF2-40B4-BE49-F238E27FC236}">
                    <a16:creationId xmlns:a16="http://schemas.microsoft.com/office/drawing/2014/main" id="{3C7684CB-4F98-4EC9-A35B-1E903CEE66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04" name="Straight Connector 4203">
                <a:extLst>
                  <a:ext uri="{FF2B5EF4-FFF2-40B4-BE49-F238E27FC236}">
                    <a16:creationId xmlns:a16="http://schemas.microsoft.com/office/drawing/2014/main" id="{5C25B956-861C-47EE-9D4D-E31C24538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05" name="Straight Connector 4204">
                <a:extLst>
                  <a:ext uri="{FF2B5EF4-FFF2-40B4-BE49-F238E27FC236}">
                    <a16:creationId xmlns:a16="http://schemas.microsoft.com/office/drawing/2014/main" id="{3DD61AAC-D277-4D2E-AB51-8DDB489040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06" name="Straight Connector 4205">
                <a:extLst>
                  <a:ext uri="{FF2B5EF4-FFF2-40B4-BE49-F238E27FC236}">
                    <a16:creationId xmlns:a16="http://schemas.microsoft.com/office/drawing/2014/main" id="{4A4BA2A9-697F-45E1-8363-5E61A4207E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07" name="Straight Connector 4206">
                <a:extLst>
                  <a:ext uri="{FF2B5EF4-FFF2-40B4-BE49-F238E27FC236}">
                    <a16:creationId xmlns:a16="http://schemas.microsoft.com/office/drawing/2014/main" id="{FD517C0E-A6EE-4A86-9F4C-434CD71915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08" name="Straight Connector 4207">
                <a:extLst>
                  <a:ext uri="{FF2B5EF4-FFF2-40B4-BE49-F238E27FC236}">
                    <a16:creationId xmlns:a16="http://schemas.microsoft.com/office/drawing/2014/main" id="{98C170BA-831C-4BA4-A286-65E66E9C4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09" name="Straight Connector 4208">
                <a:extLst>
                  <a:ext uri="{FF2B5EF4-FFF2-40B4-BE49-F238E27FC236}">
                    <a16:creationId xmlns:a16="http://schemas.microsoft.com/office/drawing/2014/main" id="{0EAA6EC5-E2BD-492B-9A8B-C27A76AC6C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10" name="Straight Connector 4209">
                <a:extLst>
                  <a:ext uri="{FF2B5EF4-FFF2-40B4-BE49-F238E27FC236}">
                    <a16:creationId xmlns:a16="http://schemas.microsoft.com/office/drawing/2014/main" id="{8485DB25-AEEB-4180-9A14-2CEB267D4F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11" name="Straight Connector 4210">
                <a:extLst>
                  <a:ext uri="{FF2B5EF4-FFF2-40B4-BE49-F238E27FC236}">
                    <a16:creationId xmlns:a16="http://schemas.microsoft.com/office/drawing/2014/main" id="{807A4361-79A5-47AA-98FE-01640EE42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12" name="Straight Connector 4211">
                <a:extLst>
                  <a:ext uri="{FF2B5EF4-FFF2-40B4-BE49-F238E27FC236}">
                    <a16:creationId xmlns:a16="http://schemas.microsoft.com/office/drawing/2014/main" id="{F672975E-CAD3-46F3-BDA2-902C8237DC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13" name="Straight Connector 4212">
                <a:extLst>
                  <a:ext uri="{FF2B5EF4-FFF2-40B4-BE49-F238E27FC236}">
                    <a16:creationId xmlns:a16="http://schemas.microsoft.com/office/drawing/2014/main" id="{15679262-AA08-4D50-AB3F-E6F9B4D1D8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14" name="Straight Connector 4213">
                <a:extLst>
                  <a:ext uri="{FF2B5EF4-FFF2-40B4-BE49-F238E27FC236}">
                    <a16:creationId xmlns:a16="http://schemas.microsoft.com/office/drawing/2014/main" id="{61E32D5A-0C93-4E13-B049-914A2F1D29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15" name="Straight Connector 4214">
                <a:extLst>
                  <a:ext uri="{FF2B5EF4-FFF2-40B4-BE49-F238E27FC236}">
                    <a16:creationId xmlns:a16="http://schemas.microsoft.com/office/drawing/2014/main" id="{941EC8F6-AF84-43B6-9400-F73F6FBAD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16" name="Straight Connector 4215">
                <a:extLst>
                  <a:ext uri="{FF2B5EF4-FFF2-40B4-BE49-F238E27FC236}">
                    <a16:creationId xmlns:a16="http://schemas.microsoft.com/office/drawing/2014/main" id="{E75F074A-16C0-4748-BD13-64A7C32F6A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17" name="Straight Connector 4216">
                <a:extLst>
                  <a:ext uri="{FF2B5EF4-FFF2-40B4-BE49-F238E27FC236}">
                    <a16:creationId xmlns:a16="http://schemas.microsoft.com/office/drawing/2014/main" id="{ECB3D608-CA7C-470E-9AAA-8389005F5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18" name="Straight Connector 4217">
                <a:extLst>
                  <a:ext uri="{FF2B5EF4-FFF2-40B4-BE49-F238E27FC236}">
                    <a16:creationId xmlns:a16="http://schemas.microsoft.com/office/drawing/2014/main" id="{7AB4FD7D-4E8A-4455-933E-99E52E0B49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19" name="Straight Connector 4218">
                <a:extLst>
                  <a:ext uri="{FF2B5EF4-FFF2-40B4-BE49-F238E27FC236}">
                    <a16:creationId xmlns:a16="http://schemas.microsoft.com/office/drawing/2014/main" id="{7416DF40-A568-431F-B63F-C32A9175B8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20" name="Straight Connector 4219">
                <a:extLst>
                  <a:ext uri="{FF2B5EF4-FFF2-40B4-BE49-F238E27FC236}">
                    <a16:creationId xmlns:a16="http://schemas.microsoft.com/office/drawing/2014/main" id="{1B25E07C-A0EC-4DCF-88EC-51BB5C3FC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21" name="Straight Connector 4220">
                <a:extLst>
                  <a:ext uri="{FF2B5EF4-FFF2-40B4-BE49-F238E27FC236}">
                    <a16:creationId xmlns:a16="http://schemas.microsoft.com/office/drawing/2014/main" id="{96C7DC41-3ADA-4989-AE2A-0F8D9DFCC9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22" name="Straight Connector 4221">
                <a:extLst>
                  <a:ext uri="{FF2B5EF4-FFF2-40B4-BE49-F238E27FC236}">
                    <a16:creationId xmlns:a16="http://schemas.microsoft.com/office/drawing/2014/main" id="{6AE2AB88-5EAC-41EC-98BF-FACD6A2115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23" name="Straight Connector 4222">
                <a:extLst>
                  <a:ext uri="{FF2B5EF4-FFF2-40B4-BE49-F238E27FC236}">
                    <a16:creationId xmlns:a16="http://schemas.microsoft.com/office/drawing/2014/main" id="{94E0B17E-9282-4983-AEB1-2B123998A3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24" name="Straight Connector 4223">
                <a:extLst>
                  <a:ext uri="{FF2B5EF4-FFF2-40B4-BE49-F238E27FC236}">
                    <a16:creationId xmlns:a16="http://schemas.microsoft.com/office/drawing/2014/main" id="{986E83F1-9CCB-448B-89C9-F55B273BFC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25" name="Straight Connector 4224">
                <a:extLst>
                  <a:ext uri="{FF2B5EF4-FFF2-40B4-BE49-F238E27FC236}">
                    <a16:creationId xmlns:a16="http://schemas.microsoft.com/office/drawing/2014/main" id="{1621D911-2A84-468C-9244-743E3E18D7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26" name="Straight Connector 4225">
                <a:extLst>
                  <a:ext uri="{FF2B5EF4-FFF2-40B4-BE49-F238E27FC236}">
                    <a16:creationId xmlns:a16="http://schemas.microsoft.com/office/drawing/2014/main" id="{B29971DC-3B38-4403-ABC9-880A06EBA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27" name="Straight Connector 4226">
                <a:extLst>
                  <a:ext uri="{FF2B5EF4-FFF2-40B4-BE49-F238E27FC236}">
                    <a16:creationId xmlns:a16="http://schemas.microsoft.com/office/drawing/2014/main" id="{F2D65D61-4C71-4851-B377-83369B3889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28" name="Straight Connector 4227">
                <a:extLst>
                  <a:ext uri="{FF2B5EF4-FFF2-40B4-BE49-F238E27FC236}">
                    <a16:creationId xmlns:a16="http://schemas.microsoft.com/office/drawing/2014/main" id="{804A736D-4A39-4E06-B7A7-2217CEB4EC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29" name="Straight Connector 4228">
                <a:extLst>
                  <a:ext uri="{FF2B5EF4-FFF2-40B4-BE49-F238E27FC236}">
                    <a16:creationId xmlns:a16="http://schemas.microsoft.com/office/drawing/2014/main" id="{33B1531E-B3AC-480D-A8CD-836E8C1788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30" name="Straight Connector 4229">
                <a:extLst>
                  <a:ext uri="{FF2B5EF4-FFF2-40B4-BE49-F238E27FC236}">
                    <a16:creationId xmlns:a16="http://schemas.microsoft.com/office/drawing/2014/main" id="{CF076B49-2AA3-4C05-9E50-CFF9137184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31" name="Straight Connector 4230">
                <a:extLst>
                  <a:ext uri="{FF2B5EF4-FFF2-40B4-BE49-F238E27FC236}">
                    <a16:creationId xmlns:a16="http://schemas.microsoft.com/office/drawing/2014/main" id="{FE506FE5-22A7-42E7-BEB9-5442E79184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32" name="Straight Connector 4231">
                <a:extLst>
                  <a:ext uri="{FF2B5EF4-FFF2-40B4-BE49-F238E27FC236}">
                    <a16:creationId xmlns:a16="http://schemas.microsoft.com/office/drawing/2014/main" id="{5D634CEF-DD74-4EC0-B7F4-3884BAF106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33" name="Straight Connector 4232">
                <a:extLst>
                  <a:ext uri="{FF2B5EF4-FFF2-40B4-BE49-F238E27FC236}">
                    <a16:creationId xmlns:a16="http://schemas.microsoft.com/office/drawing/2014/main" id="{C4AD2728-E4B9-487D-A682-5E21DD15BB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34" name="Straight Connector 4233">
                <a:extLst>
                  <a:ext uri="{FF2B5EF4-FFF2-40B4-BE49-F238E27FC236}">
                    <a16:creationId xmlns:a16="http://schemas.microsoft.com/office/drawing/2014/main" id="{C422CD3C-92C4-473C-9E31-85A594F6B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35" name="Straight Connector 4234">
                <a:extLst>
                  <a:ext uri="{FF2B5EF4-FFF2-40B4-BE49-F238E27FC236}">
                    <a16:creationId xmlns:a16="http://schemas.microsoft.com/office/drawing/2014/main" id="{71509C2B-9D23-4008-B6A1-2407688209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36" name="Straight Connector 4235">
                <a:extLst>
                  <a:ext uri="{FF2B5EF4-FFF2-40B4-BE49-F238E27FC236}">
                    <a16:creationId xmlns:a16="http://schemas.microsoft.com/office/drawing/2014/main" id="{007ACD51-E44F-4AF8-8F61-F276D7134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37" name="Straight Connector 4236">
                <a:extLst>
                  <a:ext uri="{FF2B5EF4-FFF2-40B4-BE49-F238E27FC236}">
                    <a16:creationId xmlns:a16="http://schemas.microsoft.com/office/drawing/2014/main" id="{EF5BDAF9-2B69-4209-BE1F-6C5D8A1DFF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38" name="Straight Connector 4237">
                <a:extLst>
                  <a:ext uri="{FF2B5EF4-FFF2-40B4-BE49-F238E27FC236}">
                    <a16:creationId xmlns:a16="http://schemas.microsoft.com/office/drawing/2014/main" id="{9DA27782-8E1F-422F-B106-31C0E1216D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39" name="Straight Connector 4238">
                <a:extLst>
                  <a:ext uri="{FF2B5EF4-FFF2-40B4-BE49-F238E27FC236}">
                    <a16:creationId xmlns:a16="http://schemas.microsoft.com/office/drawing/2014/main" id="{8E8A221D-84EC-47C2-A895-8253858153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40" name="Straight Connector 4239">
                <a:extLst>
                  <a:ext uri="{FF2B5EF4-FFF2-40B4-BE49-F238E27FC236}">
                    <a16:creationId xmlns:a16="http://schemas.microsoft.com/office/drawing/2014/main" id="{F08A0E1C-6626-4DD8-83BE-E83E2DFC84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41" name="Straight Connector 4240">
                <a:extLst>
                  <a:ext uri="{FF2B5EF4-FFF2-40B4-BE49-F238E27FC236}">
                    <a16:creationId xmlns:a16="http://schemas.microsoft.com/office/drawing/2014/main" id="{7360D67F-521C-4D9A-B2B1-392386EA51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42" name="Straight Connector 4241">
                <a:extLst>
                  <a:ext uri="{FF2B5EF4-FFF2-40B4-BE49-F238E27FC236}">
                    <a16:creationId xmlns:a16="http://schemas.microsoft.com/office/drawing/2014/main" id="{F29669A1-CC36-41F4-B0F1-B720DB9894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43" name="Straight Connector 4242">
                <a:extLst>
                  <a:ext uri="{FF2B5EF4-FFF2-40B4-BE49-F238E27FC236}">
                    <a16:creationId xmlns:a16="http://schemas.microsoft.com/office/drawing/2014/main" id="{7DC3ADA6-152F-4D7B-9ABD-30DC8F7A2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44" name="Straight Connector 4243">
                <a:extLst>
                  <a:ext uri="{FF2B5EF4-FFF2-40B4-BE49-F238E27FC236}">
                    <a16:creationId xmlns:a16="http://schemas.microsoft.com/office/drawing/2014/main" id="{1F6CA5EE-56FA-4EF7-9EC7-BC3FB217ED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45" name="Straight Connector 4244">
                <a:extLst>
                  <a:ext uri="{FF2B5EF4-FFF2-40B4-BE49-F238E27FC236}">
                    <a16:creationId xmlns:a16="http://schemas.microsoft.com/office/drawing/2014/main" id="{703F9222-217B-48EB-8878-EC0B32E322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46" name="Straight Connector 4245">
                <a:extLst>
                  <a:ext uri="{FF2B5EF4-FFF2-40B4-BE49-F238E27FC236}">
                    <a16:creationId xmlns:a16="http://schemas.microsoft.com/office/drawing/2014/main" id="{B48B9A73-A26B-43DB-9BB2-5658871FEA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47" name="Straight Connector 4246">
                <a:extLst>
                  <a:ext uri="{FF2B5EF4-FFF2-40B4-BE49-F238E27FC236}">
                    <a16:creationId xmlns:a16="http://schemas.microsoft.com/office/drawing/2014/main" id="{EDF9DD53-6F04-4203-B61A-240676B7FD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48" name="Straight Connector 4247">
                <a:extLst>
                  <a:ext uri="{FF2B5EF4-FFF2-40B4-BE49-F238E27FC236}">
                    <a16:creationId xmlns:a16="http://schemas.microsoft.com/office/drawing/2014/main" id="{01065752-DE28-425C-8987-168FE9F510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49" name="Straight Connector 4248">
                <a:extLst>
                  <a:ext uri="{FF2B5EF4-FFF2-40B4-BE49-F238E27FC236}">
                    <a16:creationId xmlns:a16="http://schemas.microsoft.com/office/drawing/2014/main" id="{4B78A37C-B329-45F9-AF83-26D5CD826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50" name="Straight Connector 4249">
                <a:extLst>
                  <a:ext uri="{FF2B5EF4-FFF2-40B4-BE49-F238E27FC236}">
                    <a16:creationId xmlns:a16="http://schemas.microsoft.com/office/drawing/2014/main" id="{FB70B126-9812-487A-AB78-CBCB1B32D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51" name="Straight Connector 4250">
                <a:extLst>
                  <a:ext uri="{FF2B5EF4-FFF2-40B4-BE49-F238E27FC236}">
                    <a16:creationId xmlns:a16="http://schemas.microsoft.com/office/drawing/2014/main" id="{62A622F7-EC16-4F46-83B7-7A7DBCF99A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52" name="Straight Connector 4251">
                <a:extLst>
                  <a:ext uri="{FF2B5EF4-FFF2-40B4-BE49-F238E27FC236}">
                    <a16:creationId xmlns:a16="http://schemas.microsoft.com/office/drawing/2014/main" id="{5607D488-F3A1-4FF6-9C5C-B4C1E147A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53" name="Straight Connector 4252">
                <a:extLst>
                  <a:ext uri="{FF2B5EF4-FFF2-40B4-BE49-F238E27FC236}">
                    <a16:creationId xmlns:a16="http://schemas.microsoft.com/office/drawing/2014/main" id="{FDD48CAD-8E9A-434C-9F7E-6031DA9A6A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54" name="Straight Connector 4253">
                <a:extLst>
                  <a:ext uri="{FF2B5EF4-FFF2-40B4-BE49-F238E27FC236}">
                    <a16:creationId xmlns:a16="http://schemas.microsoft.com/office/drawing/2014/main" id="{F70B9979-DEC4-48B9-9462-E3631AC96A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55" name="Straight Connector 4254">
                <a:extLst>
                  <a:ext uri="{FF2B5EF4-FFF2-40B4-BE49-F238E27FC236}">
                    <a16:creationId xmlns:a16="http://schemas.microsoft.com/office/drawing/2014/main" id="{ADB15ACD-534F-474C-8B1A-8F5B94AEFD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56" name="Straight Connector 4255">
                <a:extLst>
                  <a:ext uri="{FF2B5EF4-FFF2-40B4-BE49-F238E27FC236}">
                    <a16:creationId xmlns:a16="http://schemas.microsoft.com/office/drawing/2014/main" id="{8DFFE368-637C-4309-ABAC-BDCED29B6B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57" name="Straight Connector 4256">
                <a:extLst>
                  <a:ext uri="{FF2B5EF4-FFF2-40B4-BE49-F238E27FC236}">
                    <a16:creationId xmlns:a16="http://schemas.microsoft.com/office/drawing/2014/main" id="{7D3E8255-AD5A-48F8-B948-7BF97DBEE7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58" name="Straight Connector 4257">
                <a:extLst>
                  <a:ext uri="{FF2B5EF4-FFF2-40B4-BE49-F238E27FC236}">
                    <a16:creationId xmlns:a16="http://schemas.microsoft.com/office/drawing/2014/main" id="{784682BD-D253-4704-BB29-6D9C7D300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59" name="Straight Connector 4258">
                <a:extLst>
                  <a:ext uri="{FF2B5EF4-FFF2-40B4-BE49-F238E27FC236}">
                    <a16:creationId xmlns:a16="http://schemas.microsoft.com/office/drawing/2014/main" id="{34113DE4-AE89-4F45-9B12-61B04E3E78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60" name="Straight Connector 4259">
                <a:extLst>
                  <a:ext uri="{FF2B5EF4-FFF2-40B4-BE49-F238E27FC236}">
                    <a16:creationId xmlns:a16="http://schemas.microsoft.com/office/drawing/2014/main" id="{8437CF76-AF2F-46BC-9579-872625F1AB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61" name="Straight Connector 4260">
                <a:extLst>
                  <a:ext uri="{FF2B5EF4-FFF2-40B4-BE49-F238E27FC236}">
                    <a16:creationId xmlns:a16="http://schemas.microsoft.com/office/drawing/2014/main" id="{AF2AF364-8140-40A5-9AC8-00C03DA479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62" name="Straight Connector 4261">
                <a:extLst>
                  <a:ext uri="{FF2B5EF4-FFF2-40B4-BE49-F238E27FC236}">
                    <a16:creationId xmlns:a16="http://schemas.microsoft.com/office/drawing/2014/main" id="{AFBA166C-DB92-475D-B0D3-1F7EB2B81A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63" name="Straight Connector 4262">
                <a:extLst>
                  <a:ext uri="{FF2B5EF4-FFF2-40B4-BE49-F238E27FC236}">
                    <a16:creationId xmlns:a16="http://schemas.microsoft.com/office/drawing/2014/main" id="{583F60B4-E774-4D4F-BC7C-A171BB6174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64" name="Straight Connector 4263">
                <a:extLst>
                  <a:ext uri="{FF2B5EF4-FFF2-40B4-BE49-F238E27FC236}">
                    <a16:creationId xmlns:a16="http://schemas.microsoft.com/office/drawing/2014/main" id="{EF18C06C-0984-4FAA-952A-9CBFC0F95C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65" name="Straight Connector 4264">
                <a:extLst>
                  <a:ext uri="{FF2B5EF4-FFF2-40B4-BE49-F238E27FC236}">
                    <a16:creationId xmlns:a16="http://schemas.microsoft.com/office/drawing/2014/main" id="{BDE44802-FF06-46DC-9F7E-D2A329BB29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5" name="Picture 4">
            <a:extLst>
              <a:ext uri="{FF2B5EF4-FFF2-40B4-BE49-F238E27FC236}">
                <a16:creationId xmlns:a16="http://schemas.microsoft.com/office/drawing/2014/main" id="{30FC882E-CF13-418A-97D6-E3180CE21782}"/>
              </a:ext>
            </a:extLst>
          </p:cNvPr>
          <p:cNvPicPr>
            <a:picLocks noChangeAspect="1"/>
          </p:cNvPicPr>
          <p:nvPr/>
        </p:nvPicPr>
        <p:blipFill>
          <a:blip r:embed="rId5">
            <a:extLst>
              <a:ext uri="{837473B0-CC2E-450A-ABE3-18F120FF3D39}">
                <a1611:picAttrSrcUrl xmlns:a1611="http://schemas.microsoft.com/office/drawing/2016/11/main" r:id="rId6"/>
              </a:ext>
            </a:extLst>
          </a:blip>
          <a:srcRect r="27143" b="1"/>
          <a:stretch>
            <a:fillRect/>
          </a:stretch>
        </p:blipFill>
        <p:spPr>
          <a:xfrm>
            <a:off x="8055588" y="-3863"/>
            <a:ext cx="4132754"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pic>
        <p:nvPicPr>
          <p:cNvPr id="4" name="Picture 3" descr="A red and black logo&#10;&#10;AI-generated content may be incorrect.">
            <a:extLst>
              <a:ext uri="{FF2B5EF4-FFF2-40B4-BE49-F238E27FC236}">
                <a16:creationId xmlns:a16="http://schemas.microsoft.com/office/drawing/2014/main" id="{62E707E7-D469-452F-EAB6-D70C39A408C5}"/>
              </a:ext>
            </a:extLst>
          </p:cNvPr>
          <p:cNvPicPr>
            <a:picLocks noChangeAspect="1"/>
          </p:cNvPicPr>
          <p:nvPr/>
        </p:nvPicPr>
        <p:blipFill>
          <a:blip r:embed="rId7"/>
          <a:stretch>
            <a:fillRect/>
          </a:stretch>
        </p:blipFill>
        <p:spPr>
          <a:xfrm>
            <a:off x="0" y="0"/>
            <a:ext cx="1949034" cy="627655"/>
          </a:xfrm>
          <a:prstGeom prst="rect">
            <a:avLst/>
          </a:prstGeom>
        </p:spPr>
      </p:pic>
      <p:sp>
        <p:nvSpPr>
          <p:cNvPr id="6" name="TextBox 5">
            <a:extLst>
              <a:ext uri="{FF2B5EF4-FFF2-40B4-BE49-F238E27FC236}">
                <a16:creationId xmlns:a16="http://schemas.microsoft.com/office/drawing/2014/main" id="{9B401962-53BC-4065-AF44-7E78E256DC2A}"/>
              </a:ext>
            </a:extLst>
          </p:cNvPr>
          <p:cNvSpPr txBox="1"/>
          <p:nvPr/>
        </p:nvSpPr>
        <p:spPr>
          <a:xfrm>
            <a:off x="9751908" y="6657945"/>
            <a:ext cx="2440092"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6" tooltip="https://www.shadowandy.net/2017/11/stepping-inside-zero-latency-singapores-warehouse-scale-free-roam-multi-player-vr-world.htm/2">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8" tooltip="https://creativecommons.org/licenses/by-nc-sa/3.0/">
                  <a:extLst>
                    <a:ext uri="{A12FA001-AC4F-418D-AE19-62706E023703}">
                      <ahyp:hlinkClr xmlns:ahyp="http://schemas.microsoft.com/office/drawing/2018/hyperlinkcolor" val="tx"/>
                    </a:ext>
                  </a:extLst>
                </a:hlinkClick>
              </a:rPr>
              <a:t>CC BY-SA-NC</a:t>
            </a:r>
            <a:endParaRPr lang="en-AU" sz="700">
              <a:solidFill>
                <a:srgbClr val="FFFFFF"/>
              </a:solidFill>
            </a:endParaRPr>
          </a:p>
        </p:txBody>
      </p:sp>
    </p:spTree>
    <p:extLst>
      <p:ext uri="{BB962C8B-B14F-4D97-AF65-F5344CB8AC3E}">
        <p14:creationId xmlns:p14="http://schemas.microsoft.com/office/powerpoint/2010/main" val="3332126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149A-D770-4F8E-96C0-6C69EC8C6F9C}"/>
              </a:ext>
            </a:extLst>
          </p:cNvPr>
          <p:cNvSpPr>
            <a:spLocks noGrp="1"/>
          </p:cNvSpPr>
          <p:nvPr>
            <p:ph type="title"/>
          </p:nvPr>
        </p:nvSpPr>
        <p:spPr>
          <a:xfrm>
            <a:off x="1327255" y="1030288"/>
            <a:ext cx="4099947" cy="1035579"/>
          </a:xfrm>
        </p:spPr>
        <p:txBody>
          <a:bodyPr>
            <a:normAutofit fontScale="90000"/>
          </a:bodyPr>
          <a:lstStyle/>
          <a:p>
            <a:pPr>
              <a:lnSpc>
                <a:spcPct val="90000"/>
              </a:lnSpc>
            </a:pPr>
            <a:r>
              <a:rPr lang="en-GB" sz="3200" dirty="0"/>
              <a:t>What are the technologies driving change?</a:t>
            </a:r>
            <a:endParaRPr lang="en-AU" sz="3200" dirty="0"/>
          </a:p>
        </p:txBody>
      </p:sp>
      <p:sp>
        <p:nvSpPr>
          <p:cNvPr id="3" name="Content Placeholder 2">
            <a:extLst>
              <a:ext uri="{FF2B5EF4-FFF2-40B4-BE49-F238E27FC236}">
                <a16:creationId xmlns:a16="http://schemas.microsoft.com/office/drawing/2014/main" id="{4D777B97-5B02-4E85-B7D6-77054A462AE4}"/>
              </a:ext>
            </a:extLst>
          </p:cNvPr>
          <p:cNvSpPr>
            <a:spLocks noGrp="1"/>
          </p:cNvSpPr>
          <p:nvPr>
            <p:ph idx="1"/>
          </p:nvPr>
        </p:nvSpPr>
        <p:spPr>
          <a:xfrm>
            <a:off x="1327255" y="2142067"/>
            <a:ext cx="4297938" cy="4258733"/>
          </a:xfrm>
        </p:spPr>
        <p:txBody>
          <a:bodyPr>
            <a:normAutofit/>
          </a:bodyPr>
          <a:lstStyle/>
          <a:p>
            <a:pPr algn="just"/>
            <a:r>
              <a:rPr lang="en-GB" b="1" dirty="0"/>
              <a:t>3D printing </a:t>
            </a:r>
            <a:r>
              <a:rPr lang="en-GB" dirty="0"/>
              <a:t>allows manufacturing businesses to print their own parts, with less tooling, at a lower cost, and faster than via traditional processes. Plus, designs can be customized to ensure a perfect fit.</a:t>
            </a:r>
          </a:p>
          <a:p>
            <a:pPr algn="just"/>
            <a:r>
              <a:rPr lang="en-GB" b="1" dirty="0"/>
              <a:t>Innovative materials</a:t>
            </a:r>
            <a:r>
              <a:rPr lang="en-GB" dirty="0"/>
              <a:t>, including plastics, metal alloys, and biomaterials, promise to shake up sectors including manufacturing, renewable energy, construction, and healthcare.</a:t>
            </a:r>
          </a:p>
          <a:p>
            <a:endParaRPr lang="en-AU" dirty="0"/>
          </a:p>
        </p:txBody>
      </p:sp>
      <p:pic>
        <p:nvPicPr>
          <p:cNvPr id="7170" name="Picture 2" descr="Image result for 3d printing">
            <a:extLst>
              <a:ext uri="{FF2B5EF4-FFF2-40B4-BE49-F238E27FC236}">
                <a16:creationId xmlns:a16="http://schemas.microsoft.com/office/drawing/2014/main" id="{E26EE21B-977E-4A26-B171-054916D0E14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67958" y="639098"/>
            <a:ext cx="4033594" cy="2692424"/>
          </a:xfrm>
          <a:prstGeom prst="roundRect">
            <a:avLst>
              <a:gd name="adj" fmla="val 6267"/>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172" name="Picture 4" descr="Image result for 3d printing house">
            <a:extLst>
              <a:ext uri="{FF2B5EF4-FFF2-40B4-BE49-F238E27FC236}">
                <a16:creationId xmlns:a16="http://schemas.microsoft.com/office/drawing/2014/main" id="{E0BB2599-5AE0-4F08-B1B0-F006B103F7D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91489" y="3522111"/>
            <a:ext cx="4786531" cy="2692424"/>
          </a:xfrm>
          <a:prstGeom prst="roundRect">
            <a:avLst>
              <a:gd name="adj" fmla="val 6267"/>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3" descr="A red and black logo&#10;&#10;AI-generated content may be incorrect.">
            <a:extLst>
              <a:ext uri="{FF2B5EF4-FFF2-40B4-BE49-F238E27FC236}">
                <a16:creationId xmlns:a16="http://schemas.microsoft.com/office/drawing/2014/main" id="{BD115788-6CB6-3B6E-F44A-AB47872E66E3}"/>
              </a:ext>
            </a:extLst>
          </p:cNvPr>
          <p:cNvPicPr>
            <a:picLocks noChangeAspect="1"/>
          </p:cNvPicPr>
          <p:nvPr/>
        </p:nvPicPr>
        <p:blipFill>
          <a:blip r:embed="rId5"/>
          <a:stretch>
            <a:fillRect/>
          </a:stretch>
        </p:blipFill>
        <p:spPr>
          <a:xfrm>
            <a:off x="0" y="0"/>
            <a:ext cx="1949034" cy="627655"/>
          </a:xfrm>
          <a:prstGeom prst="rect">
            <a:avLst/>
          </a:prstGeom>
        </p:spPr>
      </p:pic>
    </p:spTree>
    <p:extLst>
      <p:ext uri="{BB962C8B-B14F-4D97-AF65-F5344CB8AC3E}">
        <p14:creationId xmlns:p14="http://schemas.microsoft.com/office/powerpoint/2010/main" val="1655858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CD45-563B-4931-920D-AC3B0AD4C9EE}"/>
              </a:ext>
            </a:extLst>
          </p:cNvPr>
          <p:cNvSpPr>
            <a:spLocks noGrp="1"/>
          </p:cNvSpPr>
          <p:nvPr>
            <p:ph type="title"/>
          </p:nvPr>
        </p:nvSpPr>
        <p:spPr>
          <a:xfrm>
            <a:off x="685801" y="609600"/>
            <a:ext cx="5219699" cy="1456267"/>
          </a:xfrm>
        </p:spPr>
        <p:txBody>
          <a:bodyPr>
            <a:normAutofit/>
          </a:bodyPr>
          <a:lstStyle/>
          <a:p>
            <a:r>
              <a:rPr lang="en-GB"/>
              <a:t>What are the technologies driving change?</a:t>
            </a:r>
            <a:endParaRPr lang="en-AU" dirty="0"/>
          </a:p>
        </p:txBody>
      </p:sp>
      <p:sp>
        <p:nvSpPr>
          <p:cNvPr id="3" name="Content Placeholder 2">
            <a:extLst>
              <a:ext uri="{FF2B5EF4-FFF2-40B4-BE49-F238E27FC236}">
                <a16:creationId xmlns:a16="http://schemas.microsoft.com/office/drawing/2014/main" id="{725AE40C-CFD0-462D-8467-509F26B3C6B0}"/>
              </a:ext>
            </a:extLst>
          </p:cNvPr>
          <p:cNvSpPr>
            <a:spLocks noGrp="1"/>
          </p:cNvSpPr>
          <p:nvPr>
            <p:ph idx="1"/>
          </p:nvPr>
        </p:nvSpPr>
        <p:spPr>
          <a:xfrm>
            <a:off x="620487" y="2065867"/>
            <a:ext cx="5285014" cy="4424740"/>
          </a:xfrm>
        </p:spPr>
        <p:txBody>
          <a:bodyPr>
            <a:normAutofit/>
          </a:bodyPr>
          <a:lstStyle/>
          <a:p>
            <a:pPr algn="just">
              <a:lnSpc>
                <a:spcPct val="90000"/>
              </a:lnSpc>
            </a:pPr>
            <a:r>
              <a:rPr lang="en-GB" sz="1600" b="1" dirty="0"/>
              <a:t>The IoT </a:t>
            </a:r>
            <a:r>
              <a:rPr lang="en-GB" sz="1600" dirty="0"/>
              <a:t>describes the idea of everyday items — from medical wearables that monitor users’ physical condition to cars and tracking devices inserted into parcels — being connected to the internet and identifiable by other devices. A big plus for businesses is that they can collect customer data from constantly connected products, allowing them to better gauge how customers use products and tailor marketing campaigns accordingly. There are also many industrial applications, such as farmers putting IoT sensors into fields to monitor soil attributes and inform decisions such as when to fertilize.</a:t>
            </a:r>
          </a:p>
          <a:p>
            <a:pPr algn="just">
              <a:lnSpc>
                <a:spcPct val="90000"/>
              </a:lnSpc>
            </a:pPr>
            <a:r>
              <a:rPr lang="en-GB" sz="1600" b="1" dirty="0"/>
              <a:t>Energy capture, storage, and transmission </a:t>
            </a:r>
            <a:r>
              <a:rPr lang="en-GB" sz="1600" dirty="0"/>
              <a:t>represent a growing market sector, spurred by the falling cost of renewable energy technologies and improvements in battery storage capacity.</a:t>
            </a:r>
          </a:p>
        </p:txBody>
      </p:sp>
      <p:pic>
        <p:nvPicPr>
          <p:cNvPr id="8196" name="Picture 4" descr="Image result for iot">
            <a:extLst>
              <a:ext uri="{FF2B5EF4-FFF2-40B4-BE49-F238E27FC236}">
                <a16:creationId xmlns:a16="http://schemas.microsoft.com/office/drawing/2014/main" id="{9E359618-1C81-4DC9-A58A-4C99FB26B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478" r="17273" b="2"/>
          <a:stretch>
            <a:fillRect/>
          </a:stretch>
        </p:blipFill>
        <p:spPr bwMode="auto">
          <a:xfrm>
            <a:off x="6198830" y="639097"/>
            <a:ext cx="5447070" cy="5250425"/>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3" descr="A red and black logo&#10;&#10;AI-generated content may be incorrect.">
            <a:extLst>
              <a:ext uri="{FF2B5EF4-FFF2-40B4-BE49-F238E27FC236}">
                <a16:creationId xmlns:a16="http://schemas.microsoft.com/office/drawing/2014/main" id="{07DFCE75-AF24-7AAD-7629-671F105C8616}"/>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679655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AC2A1-0852-412B-9F8D-5506BA49B912}"/>
              </a:ext>
            </a:extLst>
          </p:cNvPr>
          <p:cNvSpPr>
            <a:spLocks noGrp="1"/>
          </p:cNvSpPr>
          <p:nvPr>
            <p:ph type="title"/>
          </p:nvPr>
        </p:nvSpPr>
        <p:spPr>
          <a:xfrm>
            <a:off x="685800" y="1030288"/>
            <a:ext cx="4785744" cy="1035579"/>
          </a:xfrm>
        </p:spPr>
        <p:txBody>
          <a:bodyPr>
            <a:normAutofit/>
          </a:bodyPr>
          <a:lstStyle/>
          <a:p>
            <a:pPr>
              <a:lnSpc>
                <a:spcPct val="90000"/>
              </a:lnSpc>
            </a:pPr>
            <a:r>
              <a:rPr lang="en-GB" sz="3300"/>
              <a:t>What are the technologies driving change?</a:t>
            </a:r>
            <a:endParaRPr lang="en-AU" sz="3300"/>
          </a:p>
        </p:txBody>
      </p:sp>
      <p:sp>
        <p:nvSpPr>
          <p:cNvPr id="3" name="Content Placeholder 2">
            <a:extLst>
              <a:ext uri="{FF2B5EF4-FFF2-40B4-BE49-F238E27FC236}">
                <a16:creationId xmlns:a16="http://schemas.microsoft.com/office/drawing/2014/main" id="{333C7EF8-70E2-4779-9604-10B29784565E}"/>
              </a:ext>
            </a:extLst>
          </p:cNvPr>
          <p:cNvSpPr>
            <a:spLocks noGrp="1"/>
          </p:cNvSpPr>
          <p:nvPr>
            <p:ph idx="1"/>
          </p:nvPr>
        </p:nvSpPr>
        <p:spPr>
          <a:xfrm>
            <a:off x="685800" y="2142067"/>
            <a:ext cx="4785744" cy="4275062"/>
          </a:xfrm>
        </p:spPr>
        <p:txBody>
          <a:bodyPr>
            <a:normAutofit fontScale="92500" lnSpcReduction="10000"/>
          </a:bodyPr>
          <a:lstStyle/>
          <a:p>
            <a:pPr algn="just">
              <a:lnSpc>
                <a:spcPct val="90000"/>
              </a:lnSpc>
            </a:pPr>
            <a:r>
              <a:rPr lang="en-GB" b="1" dirty="0"/>
              <a:t>Biotechnology</a:t>
            </a:r>
            <a:r>
              <a:rPr lang="en-GB" dirty="0"/>
              <a:t> harnesses cellular and biomolecular processes to develop new technologies and products for a range of uses, including developing new pharmaceuticals and materials, more efficient industrial manufacturing processes, and cleaner, more efficient energy sources. </a:t>
            </a:r>
            <a:r>
              <a:rPr lang="en-GB" dirty="0">
                <a:hlinkClick r:id="rId3"/>
              </a:rPr>
              <a:t>Researchers in Stockholm</a:t>
            </a:r>
            <a:r>
              <a:rPr lang="en-GB" dirty="0"/>
              <a:t>, for example, are working on what is being touted as the strongest biomaterial ever produced.</a:t>
            </a:r>
          </a:p>
          <a:p>
            <a:pPr algn="just">
              <a:lnSpc>
                <a:spcPct val="90000"/>
              </a:lnSpc>
            </a:pPr>
            <a:r>
              <a:rPr lang="en-GB" b="1" dirty="0"/>
              <a:t>Robotics</a:t>
            </a:r>
            <a:r>
              <a:rPr lang="en-GB" dirty="0"/>
              <a:t> refers to the design, manufacture, and use of robots for personal and commercial use. While we’re yet to see robot assistants in every home, technological advances have made robots increasingly complex and sophisticated. They are used in fields as wide-ranging as manufacturing, health and safety, and human assistance.</a:t>
            </a:r>
          </a:p>
          <a:p>
            <a:pPr>
              <a:lnSpc>
                <a:spcPct val="90000"/>
              </a:lnSpc>
            </a:pPr>
            <a:endParaRPr lang="en-AU" sz="1500" dirty="0"/>
          </a:p>
        </p:txBody>
      </p:sp>
      <p:pic>
        <p:nvPicPr>
          <p:cNvPr id="6148" name="Picture 4" descr="Image result for robotics">
            <a:extLst>
              <a:ext uri="{FF2B5EF4-FFF2-40B4-BE49-F238E27FC236}">
                <a16:creationId xmlns:a16="http://schemas.microsoft.com/office/drawing/2014/main" id="{78E1D9CA-F6FA-410C-A187-19A24408B9B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09437" y="1030498"/>
            <a:ext cx="2652127" cy="1829967"/>
          </a:xfrm>
          <a:prstGeom prst="roundRect">
            <a:avLst>
              <a:gd name="adj" fmla="val 7306"/>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50" name="Picture 6" descr="Image result for robotics">
            <a:extLst>
              <a:ext uri="{FF2B5EF4-FFF2-40B4-BE49-F238E27FC236}">
                <a16:creationId xmlns:a16="http://schemas.microsoft.com/office/drawing/2014/main" id="{A1DC1D06-1273-4742-B628-D4C39374B35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28749" y="1173050"/>
            <a:ext cx="2652127" cy="1544863"/>
          </a:xfrm>
          <a:prstGeom prst="roundRect">
            <a:avLst>
              <a:gd name="adj" fmla="val 7306"/>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6" name="Picture 2" descr="Image result for biotechnology">
            <a:extLst>
              <a:ext uri="{FF2B5EF4-FFF2-40B4-BE49-F238E27FC236}">
                <a16:creationId xmlns:a16="http://schemas.microsoft.com/office/drawing/2014/main" id="{87C9B0EA-7506-4FA6-A50A-A821DA5A32E6}"/>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109436" y="3058038"/>
            <a:ext cx="5477363" cy="2738681"/>
          </a:xfrm>
          <a:prstGeom prst="roundRect">
            <a:avLst>
              <a:gd name="adj" fmla="val 7306"/>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3" descr="A red and black logo&#10;&#10;AI-generated content may be incorrect.">
            <a:extLst>
              <a:ext uri="{FF2B5EF4-FFF2-40B4-BE49-F238E27FC236}">
                <a16:creationId xmlns:a16="http://schemas.microsoft.com/office/drawing/2014/main" id="{CC2DAA65-7DD8-9890-BDD5-B5097F829955}"/>
              </a:ext>
            </a:extLst>
          </p:cNvPr>
          <p:cNvPicPr>
            <a:picLocks noChangeAspect="1"/>
          </p:cNvPicPr>
          <p:nvPr/>
        </p:nvPicPr>
        <p:blipFill>
          <a:blip r:embed="rId7"/>
          <a:stretch>
            <a:fillRect/>
          </a:stretch>
        </p:blipFill>
        <p:spPr>
          <a:xfrm>
            <a:off x="0" y="0"/>
            <a:ext cx="1949034" cy="627655"/>
          </a:xfrm>
          <a:prstGeom prst="rect">
            <a:avLst/>
          </a:prstGeom>
        </p:spPr>
      </p:pic>
    </p:spTree>
    <p:extLst>
      <p:ext uri="{BB962C8B-B14F-4D97-AF65-F5344CB8AC3E}">
        <p14:creationId xmlns:p14="http://schemas.microsoft.com/office/powerpoint/2010/main" val="452329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2D4572D-3F93-0413-2D45-79EDB434A4C5}"/>
              </a:ext>
            </a:extLst>
          </p:cNvPr>
          <p:cNvSpPr>
            <a:spLocks noGrp="1"/>
          </p:cNvSpPr>
          <p:nvPr>
            <p:ph type="title"/>
          </p:nvPr>
        </p:nvSpPr>
        <p:spPr>
          <a:xfrm>
            <a:off x="718457" y="531278"/>
            <a:ext cx="3211517" cy="5292579"/>
          </a:xfrm>
        </p:spPr>
        <p:txBody>
          <a:bodyPr>
            <a:normAutofit/>
          </a:bodyPr>
          <a:lstStyle/>
          <a:p>
            <a:r>
              <a:rPr lang="en-AU" b="1">
                <a:solidFill>
                  <a:srgbClr val="FFFFFF"/>
                </a:solidFill>
              </a:rPr>
              <a:t>Emerging Tech Today</a:t>
            </a:r>
          </a:p>
        </p:txBody>
      </p:sp>
      <p:sp useBgFill="1">
        <p:nvSpPr>
          <p:cNvPr id="18" name="Freeform: Shape 17">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pic>
        <p:nvPicPr>
          <p:cNvPr id="6" name="Picture 5" descr="A red and black logo&#10;&#10;AI-generated content may be incorrect.">
            <a:extLst>
              <a:ext uri="{FF2B5EF4-FFF2-40B4-BE49-F238E27FC236}">
                <a16:creationId xmlns:a16="http://schemas.microsoft.com/office/drawing/2014/main" id="{5C54410A-4284-0E66-0267-038BEE7BE746}"/>
              </a:ext>
            </a:extLst>
          </p:cNvPr>
          <p:cNvPicPr>
            <a:picLocks noChangeAspect="1"/>
          </p:cNvPicPr>
          <p:nvPr/>
        </p:nvPicPr>
        <p:blipFill>
          <a:blip r:embed="rId3"/>
          <a:stretch>
            <a:fillRect/>
          </a:stretch>
        </p:blipFill>
        <p:spPr>
          <a:xfrm>
            <a:off x="0" y="0"/>
            <a:ext cx="1949034" cy="627655"/>
          </a:xfrm>
          <a:prstGeom prst="rect">
            <a:avLst/>
          </a:prstGeom>
        </p:spPr>
      </p:pic>
      <p:graphicFrame>
        <p:nvGraphicFramePr>
          <p:cNvPr id="8" name="Content Placeholder 2">
            <a:extLst>
              <a:ext uri="{FF2B5EF4-FFF2-40B4-BE49-F238E27FC236}">
                <a16:creationId xmlns:a16="http://schemas.microsoft.com/office/drawing/2014/main" id="{B7DF0C49-5301-5B1D-0FFD-D4839FD45090}"/>
              </a:ext>
            </a:extLst>
          </p:cNvPr>
          <p:cNvGraphicFramePr>
            <a:graphicFrameLocks noGrp="1"/>
          </p:cNvGraphicFramePr>
          <p:nvPr>
            <p:ph idx="1"/>
            <p:extLst>
              <p:ext uri="{D42A27DB-BD31-4B8C-83A1-F6EECF244321}">
                <p14:modId xmlns:p14="http://schemas.microsoft.com/office/powerpoint/2010/main" val="3538787193"/>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9274505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C1570A-C339-4B27-ABA6-242E94D2A87F}"/>
              </a:ext>
            </a:extLst>
          </p:cNvPr>
          <p:cNvSpPr>
            <a:spLocks noGrp="1"/>
          </p:cNvSpPr>
          <p:nvPr>
            <p:ph type="title"/>
          </p:nvPr>
        </p:nvSpPr>
        <p:spPr>
          <a:xfrm>
            <a:off x="1097875" y="685801"/>
            <a:ext cx="9550399" cy="2743199"/>
          </a:xfrm>
        </p:spPr>
        <p:txBody>
          <a:bodyPr>
            <a:noAutofit/>
          </a:bodyPr>
          <a:lstStyle/>
          <a:p>
            <a:r>
              <a:rPr lang="en-GB" sz="2400" dirty="0"/>
              <a:t>We stand on the brink of a technological revolution that will fundamentally alter the way we live, work, and relate to one another. In its scale, scope, and complexity, the transformation will be unlike anything humankind has experienced before. We do not yet know just how it will unfold, but one thing is clear: the response to it must be integrated and comprehensive, involving all stakeholders of the global polity, from the public and private sectors to academia and civil society.</a:t>
            </a:r>
            <a:endParaRPr lang="en-AU" sz="2400" dirty="0"/>
          </a:p>
        </p:txBody>
      </p:sp>
      <p:sp>
        <p:nvSpPr>
          <p:cNvPr id="6" name="Text Placeholder 5">
            <a:extLst>
              <a:ext uri="{FF2B5EF4-FFF2-40B4-BE49-F238E27FC236}">
                <a16:creationId xmlns:a16="http://schemas.microsoft.com/office/drawing/2014/main" id="{7125BDB8-E6F4-403C-A738-9BB6C35A1B38}"/>
              </a:ext>
            </a:extLst>
          </p:cNvPr>
          <p:cNvSpPr>
            <a:spLocks noGrp="1"/>
          </p:cNvSpPr>
          <p:nvPr>
            <p:ph type="body" sz="quarter" idx="13"/>
          </p:nvPr>
        </p:nvSpPr>
        <p:spPr>
          <a:xfrm>
            <a:off x="1097875" y="3594654"/>
            <a:ext cx="9339184" cy="381000"/>
          </a:xfrm>
        </p:spPr>
        <p:txBody>
          <a:bodyPr/>
          <a:lstStyle/>
          <a:p>
            <a:r>
              <a:rPr lang="en-AU" dirty="0"/>
              <a:t>Klaus Schwab - </a:t>
            </a:r>
            <a:r>
              <a:rPr lang="en-GB" dirty="0"/>
              <a:t>Founder and Executive Chairman, World Economic Forum</a:t>
            </a:r>
            <a:endParaRPr lang="en-AU" dirty="0"/>
          </a:p>
        </p:txBody>
      </p:sp>
      <p:pic>
        <p:nvPicPr>
          <p:cNvPr id="10242" name="Picture 2" descr="Image result for klaus schwab">
            <a:extLst>
              <a:ext uri="{FF2B5EF4-FFF2-40B4-BE49-F238E27FC236}">
                <a16:creationId xmlns:a16="http://schemas.microsoft.com/office/drawing/2014/main" id="{1691F38C-59B4-48E2-BBC6-C6DA49B074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983" r="12076"/>
          <a:stretch/>
        </p:blipFill>
        <p:spPr bwMode="auto">
          <a:xfrm>
            <a:off x="8376718" y="3505201"/>
            <a:ext cx="2717407" cy="302455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 name="Picture 1" descr="A red and black logo&#10;&#10;AI-generated content may be incorrect.">
            <a:extLst>
              <a:ext uri="{FF2B5EF4-FFF2-40B4-BE49-F238E27FC236}">
                <a16:creationId xmlns:a16="http://schemas.microsoft.com/office/drawing/2014/main" id="{9759E984-9D79-0B23-E5FC-FDAFCEF9460B}"/>
              </a:ext>
            </a:extLst>
          </p:cNvPr>
          <p:cNvPicPr>
            <a:picLocks noChangeAspect="1"/>
          </p:cNvPicPr>
          <p:nvPr/>
        </p:nvPicPr>
        <p:blipFill>
          <a:blip r:embed="rId3"/>
          <a:stretch>
            <a:fillRect/>
          </a:stretch>
        </p:blipFill>
        <p:spPr>
          <a:xfrm>
            <a:off x="0" y="6230345"/>
            <a:ext cx="1949034" cy="627655"/>
          </a:xfrm>
          <a:prstGeom prst="rect">
            <a:avLst/>
          </a:prstGeom>
        </p:spPr>
      </p:pic>
    </p:spTree>
    <p:extLst>
      <p:ext uri="{BB962C8B-B14F-4D97-AF65-F5344CB8AC3E}">
        <p14:creationId xmlns:p14="http://schemas.microsoft.com/office/powerpoint/2010/main" val="2573921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298" name="Picture 1229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2297" name="Rectangle 12296">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Image result for robots vs people">
            <a:extLst>
              <a:ext uri="{FF2B5EF4-FFF2-40B4-BE49-F238E27FC236}">
                <a16:creationId xmlns:a16="http://schemas.microsoft.com/office/drawing/2014/main" id="{011B338A-70BE-4026-97AA-4BA894DF5F5F}"/>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t="6082" b="17647"/>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2299" name="Picture 12298">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158D9BB-422D-4A9B-88C4-5DB9B03FBCB2}"/>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b="1"/>
              <a:t>Humans Need not Apply</a:t>
            </a:r>
          </a:p>
        </p:txBody>
      </p:sp>
      <p:sp>
        <p:nvSpPr>
          <p:cNvPr id="3" name="Text Placeholder 2">
            <a:extLst>
              <a:ext uri="{FF2B5EF4-FFF2-40B4-BE49-F238E27FC236}">
                <a16:creationId xmlns:a16="http://schemas.microsoft.com/office/drawing/2014/main" id="{D29DD464-CE13-469D-B0BF-4AE2491098CC}"/>
              </a:ext>
            </a:extLst>
          </p:cNvPr>
          <p:cNvSpPr>
            <a:spLocks noGrp="1"/>
          </p:cNvSpPr>
          <p:nvPr>
            <p:ph type="body" idx="1"/>
          </p:nvPr>
        </p:nvSpPr>
        <p:spPr>
          <a:xfrm>
            <a:off x="3962399" y="4385732"/>
            <a:ext cx="7197726" cy="1405467"/>
          </a:xfrm>
        </p:spPr>
        <p:txBody>
          <a:bodyPr vert="horz" lIns="91440" tIns="45720" rIns="91440" bIns="45720" rtlCol="0" anchor="t">
            <a:normAutofit/>
          </a:bodyPr>
          <a:lstStyle/>
          <a:p>
            <a:pPr algn="r"/>
            <a:r>
              <a:rPr lang="en-US" sz="1800"/>
              <a:t>Beep Boop Beep Beep Boop</a:t>
            </a:r>
          </a:p>
        </p:txBody>
      </p:sp>
      <p:pic>
        <p:nvPicPr>
          <p:cNvPr id="4" name="Picture 3" descr="A red and black logo&#10;&#10;AI-generated content may be incorrect.">
            <a:extLst>
              <a:ext uri="{FF2B5EF4-FFF2-40B4-BE49-F238E27FC236}">
                <a16:creationId xmlns:a16="http://schemas.microsoft.com/office/drawing/2014/main" id="{6254E5B7-6F83-668A-6A21-AA186E41B895}"/>
              </a:ext>
            </a:extLst>
          </p:cNvPr>
          <p:cNvPicPr>
            <a:picLocks noChangeAspect="1"/>
          </p:cNvPicPr>
          <p:nvPr/>
        </p:nvPicPr>
        <p:blipFill>
          <a:blip r:embed="rId5"/>
          <a:stretch>
            <a:fillRect/>
          </a:stretch>
        </p:blipFill>
        <p:spPr>
          <a:xfrm>
            <a:off x="0" y="0"/>
            <a:ext cx="1949034" cy="627655"/>
          </a:xfrm>
          <a:prstGeom prst="rect">
            <a:avLst/>
          </a:prstGeom>
        </p:spPr>
      </p:pic>
    </p:spTree>
    <p:extLst>
      <p:ext uri="{BB962C8B-B14F-4D97-AF65-F5344CB8AC3E}">
        <p14:creationId xmlns:p14="http://schemas.microsoft.com/office/powerpoint/2010/main" val="1350231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137AF-B6E7-4681-AF9E-3C07919D4A61}"/>
              </a:ext>
            </a:extLst>
          </p:cNvPr>
          <p:cNvSpPr>
            <a:spLocks noGrp="1"/>
          </p:cNvSpPr>
          <p:nvPr>
            <p:ph type="title"/>
          </p:nvPr>
        </p:nvSpPr>
        <p:spPr/>
        <p:txBody>
          <a:bodyPr/>
          <a:lstStyle/>
          <a:p>
            <a:endParaRPr lang="en-AU"/>
          </a:p>
        </p:txBody>
      </p:sp>
      <p:pic>
        <p:nvPicPr>
          <p:cNvPr id="4" name="Online Media 3" title="Humans Need Not Apply">
            <a:hlinkClick r:id="" action="ppaction://media"/>
            <a:extLst>
              <a:ext uri="{FF2B5EF4-FFF2-40B4-BE49-F238E27FC236}">
                <a16:creationId xmlns:a16="http://schemas.microsoft.com/office/drawing/2014/main" id="{EC2754D7-A4E6-4EAB-BB4E-133BF26684D3}"/>
              </a:ext>
            </a:extLst>
          </p:cNvPr>
          <p:cNvPicPr>
            <a:picLocks noGrp="1" noRot="1" noChangeAspect="1"/>
          </p:cNvPicPr>
          <p:nvPr>
            <p:ph idx="1"/>
            <a:videoFile r:link="rId1"/>
          </p:nvPr>
        </p:nvPicPr>
        <p:blipFill>
          <a:blip r:embed="rId3"/>
          <a:stretch>
            <a:fillRect/>
          </a:stretch>
        </p:blipFill>
        <p:spPr>
          <a:xfrm>
            <a:off x="433238" y="241036"/>
            <a:ext cx="11325524" cy="6370779"/>
          </a:xfrm>
          <a:prstGeom prst="rect">
            <a:avLst/>
          </a:prstGeom>
        </p:spPr>
      </p:pic>
    </p:spTree>
    <p:extLst>
      <p:ext uri="{BB962C8B-B14F-4D97-AF65-F5344CB8AC3E}">
        <p14:creationId xmlns:p14="http://schemas.microsoft.com/office/powerpoint/2010/main" val="155180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CC9B3-F139-445C-BBB0-AC136015C32E}"/>
              </a:ext>
            </a:extLst>
          </p:cNvPr>
          <p:cNvSpPr>
            <a:spLocks noGrp="1"/>
          </p:cNvSpPr>
          <p:nvPr>
            <p:ph type="title"/>
          </p:nvPr>
        </p:nvSpPr>
        <p:spPr/>
        <p:txBody>
          <a:bodyPr/>
          <a:lstStyle/>
          <a:p>
            <a:r>
              <a:rPr lang="en-AU" dirty="0"/>
              <a:t>Automation is here</a:t>
            </a:r>
          </a:p>
        </p:txBody>
      </p:sp>
      <p:pic>
        <p:nvPicPr>
          <p:cNvPr id="5" name="Content Placeholder 4">
            <a:extLst>
              <a:ext uri="{FF2B5EF4-FFF2-40B4-BE49-F238E27FC236}">
                <a16:creationId xmlns:a16="http://schemas.microsoft.com/office/drawing/2014/main" id="{5CE21FB9-1319-44F9-96E8-B42519074D3F}"/>
              </a:ext>
            </a:extLst>
          </p:cNvPr>
          <p:cNvPicPr>
            <a:picLocks noGrp="1" noChangeAspect="1"/>
          </p:cNvPicPr>
          <p:nvPr>
            <p:ph idx="1"/>
          </p:nvPr>
        </p:nvPicPr>
        <p:blipFill>
          <a:blip r:embed="rId2"/>
          <a:stretch>
            <a:fillRect/>
          </a:stretch>
        </p:blipFill>
        <p:spPr>
          <a:xfrm>
            <a:off x="2552233" y="1819784"/>
            <a:ext cx="7291014" cy="4428616"/>
          </a:xfrm>
        </p:spPr>
      </p:pic>
      <p:pic>
        <p:nvPicPr>
          <p:cNvPr id="3" name="Picture 2" descr="A red and black logo&#10;&#10;AI-generated content may be incorrect.">
            <a:extLst>
              <a:ext uri="{FF2B5EF4-FFF2-40B4-BE49-F238E27FC236}">
                <a16:creationId xmlns:a16="http://schemas.microsoft.com/office/drawing/2014/main" id="{E7511AB7-238E-C610-FA3C-D41E9EEEEFA3}"/>
              </a:ext>
            </a:extLst>
          </p:cNvPr>
          <p:cNvPicPr>
            <a:picLocks noChangeAspect="1"/>
          </p:cNvPicPr>
          <p:nvPr/>
        </p:nvPicPr>
        <p:blipFill>
          <a:blip r:embed="rId3"/>
          <a:stretch>
            <a:fillRect/>
          </a:stretch>
        </p:blipFill>
        <p:spPr>
          <a:xfrm>
            <a:off x="0" y="0"/>
            <a:ext cx="1949034" cy="627655"/>
          </a:xfrm>
          <a:prstGeom prst="rect">
            <a:avLst/>
          </a:prstGeom>
        </p:spPr>
      </p:pic>
    </p:spTree>
    <p:extLst>
      <p:ext uri="{BB962C8B-B14F-4D97-AF65-F5344CB8AC3E}">
        <p14:creationId xmlns:p14="http://schemas.microsoft.com/office/powerpoint/2010/main" val="2733624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51FBEC-72A6-4572-92C1-15E5B0D158C3}"/>
              </a:ext>
            </a:extLst>
          </p:cNvPr>
          <p:cNvPicPr>
            <a:picLocks/>
          </p:cNvPicPr>
          <p:nvPr>
            <p:custDataLst>
              <p:tags r:id="rId1"/>
            </p:custDataLst>
          </p:nvPr>
        </p:nvPicPr>
        <p:blipFill>
          <a:blip r:embed="rId4"/>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422209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62BB-5451-4881-AEA1-F0E2A5783AF9}"/>
              </a:ext>
            </a:extLst>
          </p:cNvPr>
          <p:cNvSpPr>
            <a:spLocks noGrp="1"/>
          </p:cNvSpPr>
          <p:nvPr>
            <p:ph type="title"/>
          </p:nvPr>
        </p:nvSpPr>
        <p:spPr/>
        <p:txBody>
          <a:bodyPr/>
          <a:lstStyle/>
          <a:p>
            <a:r>
              <a:rPr lang="en-AU" dirty="0"/>
              <a:t>2015 – DARPA Robotics Challenge</a:t>
            </a:r>
          </a:p>
        </p:txBody>
      </p:sp>
      <p:pic>
        <p:nvPicPr>
          <p:cNvPr id="4" name="Online Media 3" title="A Compilation of Robots Falling Down at the DARPA Robotics Challenge">
            <a:hlinkClick r:id="" action="ppaction://media"/>
            <a:extLst>
              <a:ext uri="{FF2B5EF4-FFF2-40B4-BE49-F238E27FC236}">
                <a16:creationId xmlns:a16="http://schemas.microsoft.com/office/drawing/2014/main" id="{97EDA8F9-9960-4B7E-ACA7-87166964B175}"/>
              </a:ext>
            </a:extLst>
          </p:cNvPr>
          <p:cNvPicPr>
            <a:picLocks noGrp="1" noRot="1" noChangeAspect="1"/>
          </p:cNvPicPr>
          <p:nvPr>
            <p:ph idx="1"/>
            <a:videoFile r:link="rId1"/>
          </p:nvPr>
        </p:nvPicPr>
        <p:blipFill>
          <a:blip r:embed="rId3"/>
          <a:stretch>
            <a:fillRect/>
          </a:stretch>
        </p:blipFill>
        <p:spPr>
          <a:xfrm>
            <a:off x="1822450" y="2141538"/>
            <a:ext cx="7937011" cy="4464689"/>
          </a:xfrm>
          <a:prstGeom prst="rect">
            <a:avLst/>
          </a:prstGeom>
        </p:spPr>
      </p:pic>
      <p:pic>
        <p:nvPicPr>
          <p:cNvPr id="3" name="Picture 2" descr="A red and black logo&#10;&#10;AI-generated content may be incorrect.">
            <a:extLst>
              <a:ext uri="{FF2B5EF4-FFF2-40B4-BE49-F238E27FC236}">
                <a16:creationId xmlns:a16="http://schemas.microsoft.com/office/drawing/2014/main" id="{B322EE96-26A4-5A8E-2B68-9C48357932CE}"/>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288464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92C5-62B2-4735-B27E-0456648EA003}"/>
              </a:ext>
            </a:extLst>
          </p:cNvPr>
          <p:cNvSpPr>
            <a:spLocks noGrp="1"/>
          </p:cNvSpPr>
          <p:nvPr>
            <p:ph type="title"/>
          </p:nvPr>
        </p:nvSpPr>
        <p:spPr/>
        <p:txBody>
          <a:bodyPr/>
          <a:lstStyle/>
          <a:p>
            <a:r>
              <a:rPr lang="en-AU" dirty="0"/>
              <a:t>2016 – One year later</a:t>
            </a:r>
          </a:p>
        </p:txBody>
      </p:sp>
      <p:pic>
        <p:nvPicPr>
          <p:cNvPr id="4" name="Online Media 3" title="Atlas, The Next Generation">
            <a:hlinkClick r:id="" action="ppaction://media"/>
            <a:extLst>
              <a:ext uri="{FF2B5EF4-FFF2-40B4-BE49-F238E27FC236}">
                <a16:creationId xmlns:a16="http://schemas.microsoft.com/office/drawing/2014/main" id="{66C8080F-C7EA-4A86-BCC4-CF8DEE91BAD0}"/>
              </a:ext>
            </a:extLst>
          </p:cNvPr>
          <p:cNvPicPr>
            <a:picLocks noGrp="1" noRot="1" noChangeAspect="1"/>
          </p:cNvPicPr>
          <p:nvPr>
            <p:ph idx="1"/>
            <a:videoFile r:link="rId1"/>
          </p:nvPr>
        </p:nvPicPr>
        <p:blipFill>
          <a:blip r:embed="rId3"/>
          <a:stretch>
            <a:fillRect/>
          </a:stretch>
        </p:blipFill>
        <p:spPr>
          <a:xfrm>
            <a:off x="1198196" y="1701923"/>
            <a:ext cx="8974505" cy="5048296"/>
          </a:xfrm>
          <a:prstGeom prst="rect">
            <a:avLst/>
          </a:prstGeom>
        </p:spPr>
      </p:pic>
      <p:pic>
        <p:nvPicPr>
          <p:cNvPr id="3" name="Picture 2" descr="A red and black logo&#10;&#10;AI-generated content may be incorrect.">
            <a:extLst>
              <a:ext uri="{FF2B5EF4-FFF2-40B4-BE49-F238E27FC236}">
                <a16:creationId xmlns:a16="http://schemas.microsoft.com/office/drawing/2014/main" id="{61479C57-F83E-620D-9BBE-6BBF2CF3AF4F}"/>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196727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745AB-C3C1-4E76-A7ED-C805B7DE3BA0}"/>
              </a:ext>
            </a:extLst>
          </p:cNvPr>
          <p:cNvSpPr>
            <a:spLocks noGrp="1"/>
          </p:cNvSpPr>
          <p:nvPr>
            <p:ph type="title"/>
          </p:nvPr>
        </p:nvSpPr>
        <p:spPr/>
        <p:txBody>
          <a:bodyPr/>
          <a:lstStyle/>
          <a:p>
            <a:r>
              <a:rPr lang="en-AU" dirty="0"/>
              <a:t>2017…</a:t>
            </a:r>
          </a:p>
        </p:txBody>
      </p:sp>
      <p:pic>
        <p:nvPicPr>
          <p:cNvPr id="4" name="Online Media 3" title="What's new, Atlas?">
            <a:hlinkClick r:id="" action="ppaction://media"/>
            <a:extLst>
              <a:ext uri="{FF2B5EF4-FFF2-40B4-BE49-F238E27FC236}">
                <a16:creationId xmlns:a16="http://schemas.microsoft.com/office/drawing/2014/main" id="{A631A4BE-AFCC-46DA-AFE5-3C97168CA111}"/>
              </a:ext>
            </a:extLst>
          </p:cNvPr>
          <p:cNvPicPr>
            <a:picLocks noGrp="1" noRot="1" noChangeAspect="1"/>
          </p:cNvPicPr>
          <p:nvPr>
            <p:ph idx="1"/>
            <a:videoFile r:link="rId1"/>
          </p:nvPr>
        </p:nvPicPr>
        <p:blipFill>
          <a:blip r:embed="rId3"/>
          <a:stretch>
            <a:fillRect/>
          </a:stretch>
        </p:blipFill>
        <p:spPr>
          <a:xfrm>
            <a:off x="1602642" y="2065867"/>
            <a:ext cx="8262327" cy="4647685"/>
          </a:xfrm>
          <a:prstGeom prst="rect">
            <a:avLst/>
          </a:prstGeom>
        </p:spPr>
      </p:pic>
      <p:pic>
        <p:nvPicPr>
          <p:cNvPr id="3" name="Picture 2" descr="A red and black logo&#10;&#10;AI-generated content may be incorrect.">
            <a:extLst>
              <a:ext uri="{FF2B5EF4-FFF2-40B4-BE49-F238E27FC236}">
                <a16:creationId xmlns:a16="http://schemas.microsoft.com/office/drawing/2014/main" id="{000405A0-BFE9-CCD8-2EE3-DD90701AB274}"/>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263936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950F-7532-4ACD-8B32-91782F97875F}"/>
              </a:ext>
            </a:extLst>
          </p:cNvPr>
          <p:cNvSpPr>
            <a:spLocks noGrp="1"/>
          </p:cNvSpPr>
          <p:nvPr>
            <p:ph type="title"/>
          </p:nvPr>
        </p:nvSpPr>
        <p:spPr/>
        <p:txBody>
          <a:bodyPr/>
          <a:lstStyle/>
          <a:p>
            <a:r>
              <a:rPr lang="en-AU" dirty="0"/>
              <a:t>2017…</a:t>
            </a:r>
          </a:p>
        </p:txBody>
      </p:sp>
      <p:pic>
        <p:nvPicPr>
          <p:cNvPr id="4" name="Online Media 3" title="Introducing Handle">
            <a:hlinkClick r:id="" action="ppaction://media"/>
            <a:extLst>
              <a:ext uri="{FF2B5EF4-FFF2-40B4-BE49-F238E27FC236}">
                <a16:creationId xmlns:a16="http://schemas.microsoft.com/office/drawing/2014/main" id="{7FFF0AE3-16D6-4D6D-AEF0-2E92B8C545A0}"/>
              </a:ext>
            </a:extLst>
          </p:cNvPr>
          <p:cNvPicPr>
            <a:picLocks noGrp="1" noRot="1" noChangeAspect="1"/>
          </p:cNvPicPr>
          <p:nvPr>
            <p:ph idx="1"/>
            <a:videoFile r:link="rId1"/>
          </p:nvPr>
        </p:nvPicPr>
        <p:blipFill>
          <a:blip r:embed="rId3"/>
          <a:stretch>
            <a:fillRect/>
          </a:stretch>
        </p:blipFill>
        <p:spPr>
          <a:xfrm>
            <a:off x="1998296" y="1825015"/>
            <a:ext cx="8071989" cy="4540616"/>
          </a:xfrm>
          <a:prstGeom prst="rect">
            <a:avLst/>
          </a:prstGeom>
        </p:spPr>
      </p:pic>
      <p:pic>
        <p:nvPicPr>
          <p:cNvPr id="3" name="Picture 2" descr="A red and black logo&#10;&#10;AI-generated content may be incorrect.">
            <a:extLst>
              <a:ext uri="{FF2B5EF4-FFF2-40B4-BE49-F238E27FC236}">
                <a16:creationId xmlns:a16="http://schemas.microsoft.com/office/drawing/2014/main" id="{4C186BFB-EEA5-1C4D-2EF2-0C87DD59C14E}"/>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311754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3EC85-F6AB-4C0B-B74C-5E99FEA7F9DC}"/>
              </a:ext>
            </a:extLst>
          </p:cNvPr>
          <p:cNvSpPr>
            <a:spLocks noGrp="1"/>
          </p:cNvSpPr>
          <p:nvPr>
            <p:ph type="title"/>
          </p:nvPr>
        </p:nvSpPr>
        <p:spPr/>
        <p:txBody>
          <a:bodyPr/>
          <a:lstStyle/>
          <a:p>
            <a:r>
              <a:rPr lang="en-AU" dirty="0"/>
              <a:t>2018…</a:t>
            </a:r>
          </a:p>
        </p:txBody>
      </p:sp>
      <p:pic>
        <p:nvPicPr>
          <p:cNvPr id="4" name="Online Media 3" title="Hey Buddy, Can You Give Me a Hand?">
            <a:hlinkClick r:id="" action="ppaction://media"/>
            <a:extLst>
              <a:ext uri="{FF2B5EF4-FFF2-40B4-BE49-F238E27FC236}">
                <a16:creationId xmlns:a16="http://schemas.microsoft.com/office/drawing/2014/main" id="{7AEA3567-A75A-4BC7-B075-4A1A1875C39A}"/>
              </a:ext>
            </a:extLst>
          </p:cNvPr>
          <p:cNvPicPr>
            <a:picLocks noGrp="1" noRot="1" noChangeAspect="1"/>
          </p:cNvPicPr>
          <p:nvPr>
            <p:ph idx="1"/>
            <a:videoFile r:link="rId1"/>
          </p:nvPr>
        </p:nvPicPr>
        <p:blipFill>
          <a:blip r:embed="rId3"/>
          <a:stretch>
            <a:fillRect/>
          </a:stretch>
        </p:blipFill>
        <p:spPr>
          <a:xfrm>
            <a:off x="1699358" y="1825015"/>
            <a:ext cx="7863583" cy="4423385"/>
          </a:xfrm>
          <a:prstGeom prst="rect">
            <a:avLst/>
          </a:prstGeom>
        </p:spPr>
      </p:pic>
      <p:pic>
        <p:nvPicPr>
          <p:cNvPr id="3" name="Picture 2" descr="A red and black logo&#10;&#10;AI-generated content may be incorrect.">
            <a:extLst>
              <a:ext uri="{FF2B5EF4-FFF2-40B4-BE49-F238E27FC236}">
                <a16:creationId xmlns:a16="http://schemas.microsoft.com/office/drawing/2014/main" id="{15FBA87C-D4CA-4063-96C4-C8BB70E3070B}"/>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43128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22F43-A83C-4177-A50F-D7CE559A4368}"/>
              </a:ext>
            </a:extLst>
          </p:cNvPr>
          <p:cNvSpPr>
            <a:spLocks noGrp="1"/>
          </p:cNvSpPr>
          <p:nvPr>
            <p:ph type="title"/>
          </p:nvPr>
        </p:nvSpPr>
        <p:spPr/>
        <p:txBody>
          <a:bodyPr/>
          <a:lstStyle/>
          <a:p>
            <a:r>
              <a:rPr lang="en-AU" dirty="0"/>
              <a:t>2019…</a:t>
            </a:r>
          </a:p>
        </p:txBody>
      </p:sp>
      <p:pic>
        <p:nvPicPr>
          <p:cNvPr id="4" name="Online Media 3" title="More Parkour Atlas">
            <a:hlinkClick r:id="" action="ppaction://media"/>
            <a:extLst>
              <a:ext uri="{FF2B5EF4-FFF2-40B4-BE49-F238E27FC236}">
                <a16:creationId xmlns:a16="http://schemas.microsoft.com/office/drawing/2014/main" id="{87658B2E-3BD0-432D-BFEB-13B4BF59A2EF}"/>
              </a:ext>
            </a:extLst>
          </p:cNvPr>
          <p:cNvPicPr>
            <a:picLocks noGrp="1" noRot="1" noChangeAspect="1"/>
          </p:cNvPicPr>
          <p:nvPr>
            <p:ph idx="1"/>
            <a:videoFile r:link="rId1"/>
          </p:nvPr>
        </p:nvPicPr>
        <p:blipFill>
          <a:blip r:embed="rId3"/>
          <a:stretch>
            <a:fillRect/>
          </a:stretch>
        </p:blipFill>
        <p:spPr>
          <a:xfrm>
            <a:off x="1544638" y="1562781"/>
            <a:ext cx="8470219" cy="4786103"/>
          </a:xfrm>
          <a:prstGeom prst="rect">
            <a:avLst/>
          </a:prstGeom>
        </p:spPr>
      </p:pic>
      <p:pic>
        <p:nvPicPr>
          <p:cNvPr id="3" name="Picture 2" descr="A red and black logo&#10;&#10;AI-generated content may be incorrect.">
            <a:extLst>
              <a:ext uri="{FF2B5EF4-FFF2-40B4-BE49-F238E27FC236}">
                <a16:creationId xmlns:a16="http://schemas.microsoft.com/office/drawing/2014/main" id="{26432E52-E9A4-4033-5428-A36C02CFE0DB}"/>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406966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1" name="Picture 1030">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33" name="Rectangle 1032">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035" name="Picture 1034">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4" name="Title 3">
            <a:extLst>
              <a:ext uri="{FF2B5EF4-FFF2-40B4-BE49-F238E27FC236}">
                <a16:creationId xmlns:a16="http://schemas.microsoft.com/office/drawing/2014/main" id="{8B3D58FC-F1B5-4E54-A010-D2253F6C1286}"/>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lnSpc>
                <a:spcPct val="90000"/>
              </a:lnSpc>
            </a:pPr>
            <a:r>
              <a:rPr lang="en-US" sz="4800" b="1">
                <a:solidFill>
                  <a:srgbClr val="FFFFFF"/>
                </a:solidFill>
              </a:rPr>
              <a:t>What is the Fourth Industrial Revolution?</a:t>
            </a:r>
          </a:p>
        </p:txBody>
      </p:sp>
      <p:sp>
        <p:nvSpPr>
          <p:cNvPr id="5" name="Text Placeholder 4">
            <a:extLst>
              <a:ext uri="{FF2B5EF4-FFF2-40B4-BE49-F238E27FC236}">
                <a16:creationId xmlns:a16="http://schemas.microsoft.com/office/drawing/2014/main" id="{457D6FA0-97B1-46D5-8E14-890A290684AF}"/>
              </a:ext>
            </a:extLst>
          </p:cNvPr>
          <p:cNvSpPr>
            <a:spLocks noGrp="1"/>
          </p:cNvSpPr>
          <p:nvPr>
            <p:ph type="body" idx="1"/>
          </p:nvPr>
        </p:nvSpPr>
        <p:spPr>
          <a:xfrm>
            <a:off x="486876" y="4851399"/>
            <a:ext cx="4513792" cy="914401"/>
          </a:xfrm>
        </p:spPr>
        <p:txBody>
          <a:bodyPr vert="horz" lIns="91440" tIns="45720" rIns="91440" bIns="45720" rtlCol="0" anchor="t">
            <a:normAutofit/>
          </a:bodyPr>
          <a:lstStyle/>
          <a:p>
            <a:pPr algn="r"/>
            <a:r>
              <a:rPr lang="en-US" sz="1800">
                <a:solidFill>
                  <a:srgbClr val="FFFFFF"/>
                </a:solidFill>
              </a:rPr>
              <a:t>Didn’t we do that already?</a:t>
            </a:r>
          </a:p>
        </p:txBody>
      </p:sp>
      <p:sp useBgFill="1">
        <p:nvSpPr>
          <p:cNvPr id="1037"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039"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1" name="Group 1040">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042" name="Straight Connector 1041">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8" name="Straight Connector 1057">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6" name="Straight Connector 1065">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7" name="Straight Connector 1066">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9" name="Straight Connector 1068">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0" name="Straight Connector 1069">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2" name="Straight Connector 1071">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3" name="Straight Connector 1072">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5" name="Straight Connector 1074">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7" name="Straight Connector 1076">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0" name="Straight Connector 1079">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1" name="Straight Connector 1080">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2" name="Straight Connector 1081">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3" name="Straight Connector 1082">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1026" name="Picture 2" descr="Image result for fourth industrial revolution klaus schwab">
            <a:extLst>
              <a:ext uri="{FF2B5EF4-FFF2-40B4-BE49-F238E27FC236}">
                <a16:creationId xmlns:a16="http://schemas.microsoft.com/office/drawing/2014/main" id="{12BE3CAF-559A-47E8-B9E8-D1F5253FBA2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60992" y="1731777"/>
            <a:ext cx="3074928" cy="46066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red and black logo&#10;&#10;AI-generated content may be incorrect.">
            <a:extLst>
              <a:ext uri="{FF2B5EF4-FFF2-40B4-BE49-F238E27FC236}">
                <a16:creationId xmlns:a16="http://schemas.microsoft.com/office/drawing/2014/main" id="{8189DD5E-D534-CCFC-E793-9DB09E4C06D4}"/>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1644795892"/>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22F43-A83C-4177-A50F-D7CE559A4368}"/>
              </a:ext>
            </a:extLst>
          </p:cNvPr>
          <p:cNvSpPr>
            <a:spLocks noGrp="1"/>
          </p:cNvSpPr>
          <p:nvPr>
            <p:ph type="title"/>
          </p:nvPr>
        </p:nvSpPr>
        <p:spPr/>
        <p:txBody>
          <a:bodyPr/>
          <a:lstStyle/>
          <a:p>
            <a:r>
              <a:rPr lang="en-AU" dirty="0"/>
              <a:t>2020…</a:t>
            </a:r>
          </a:p>
        </p:txBody>
      </p:sp>
      <p:pic>
        <p:nvPicPr>
          <p:cNvPr id="6" name="Online Media 5" title="Do You Love Me?">
            <a:hlinkClick r:id="" action="ppaction://media"/>
            <a:extLst>
              <a:ext uri="{FF2B5EF4-FFF2-40B4-BE49-F238E27FC236}">
                <a16:creationId xmlns:a16="http://schemas.microsoft.com/office/drawing/2014/main" id="{03074135-7750-4D11-BCC0-45357AF6B876}"/>
              </a:ext>
            </a:extLst>
          </p:cNvPr>
          <p:cNvPicPr>
            <a:picLocks noGrp="1" noRot="1" noChangeAspect="1"/>
          </p:cNvPicPr>
          <p:nvPr>
            <p:ph idx="1"/>
            <a:videoFile r:link="rId1"/>
          </p:nvPr>
        </p:nvPicPr>
        <p:blipFill>
          <a:blip r:embed="rId3"/>
          <a:stretch>
            <a:fillRect/>
          </a:stretch>
        </p:blipFill>
        <p:spPr>
          <a:xfrm>
            <a:off x="1686153" y="1568450"/>
            <a:ext cx="8283018" cy="4679950"/>
          </a:xfrm>
          <a:prstGeom prst="rect">
            <a:avLst/>
          </a:prstGeom>
        </p:spPr>
      </p:pic>
      <p:pic>
        <p:nvPicPr>
          <p:cNvPr id="3" name="Picture 2" descr="A red and black logo&#10;&#10;AI-generated content may be incorrect.">
            <a:extLst>
              <a:ext uri="{FF2B5EF4-FFF2-40B4-BE49-F238E27FC236}">
                <a16:creationId xmlns:a16="http://schemas.microsoft.com/office/drawing/2014/main" id="{6B3D1562-53D5-E293-3059-73D0D79633CE}"/>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231268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22F43-A83C-4177-A50F-D7CE559A4368}"/>
              </a:ext>
            </a:extLst>
          </p:cNvPr>
          <p:cNvSpPr>
            <a:spLocks noGrp="1"/>
          </p:cNvSpPr>
          <p:nvPr>
            <p:ph type="title"/>
          </p:nvPr>
        </p:nvSpPr>
        <p:spPr/>
        <p:txBody>
          <a:bodyPr/>
          <a:lstStyle/>
          <a:p>
            <a:r>
              <a:rPr lang="en-AU" dirty="0"/>
              <a:t>2021…</a:t>
            </a:r>
          </a:p>
        </p:txBody>
      </p:sp>
      <p:pic>
        <p:nvPicPr>
          <p:cNvPr id="5" name="Online Media 4" title="Atlas | Partners in Parkour">
            <a:hlinkClick r:id="" action="ppaction://media"/>
            <a:extLst>
              <a:ext uri="{FF2B5EF4-FFF2-40B4-BE49-F238E27FC236}">
                <a16:creationId xmlns:a16="http://schemas.microsoft.com/office/drawing/2014/main" id="{79FC7CC7-24A1-4D6E-AC89-CE3DA80C72F2}"/>
              </a:ext>
            </a:extLst>
          </p:cNvPr>
          <p:cNvPicPr>
            <a:picLocks noGrp="1" noRot="1" noChangeAspect="1"/>
          </p:cNvPicPr>
          <p:nvPr>
            <p:ph idx="1"/>
            <a:videoFile r:link="rId1"/>
          </p:nvPr>
        </p:nvPicPr>
        <p:blipFill>
          <a:blip r:embed="rId3"/>
          <a:stretch>
            <a:fillRect/>
          </a:stretch>
        </p:blipFill>
        <p:spPr>
          <a:xfrm>
            <a:off x="1419452" y="1595665"/>
            <a:ext cx="8379350" cy="4734378"/>
          </a:xfrm>
          <a:prstGeom prst="rect">
            <a:avLst/>
          </a:prstGeom>
        </p:spPr>
      </p:pic>
      <p:pic>
        <p:nvPicPr>
          <p:cNvPr id="3" name="Picture 2" descr="A red and black logo&#10;&#10;AI-generated content may be incorrect.">
            <a:extLst>
              <a:ext uri="{FF2B5EF4-FFF2-40B4-BE49-F238E27FC236}">
                <a16:creationId xmlns:a16="http://schemas.microsoft.com/office/drawing/2014/main" id="{883B8686-D0E6-39DF-03B3-385A4DA3F4EF}"/>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376164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22F43-A83C-4177-A50F-D7CE559A4368}"/>
              </a:ext>
            </a:extLst>
          </p:cNvPr>
          <p:cNvSpPr>
            <a:spLocks noGrp="1"/>
          </p:cNvSpPr>
          <p:nvPr>
            <p:ph type="title"/>
          </p:nvPr>
        </p:nvSpPr>
        <p:spPr/>
        <p:txBody>
          <a:bodyPr/>
          <a:lstStyle/>
          <a:p>
            <a:r>
              <a:rPr lang="en-AU" dirty="0"/>
              <a:t>Dancing Robots</a:t>
            </a:r>
          </a:p>
        </p:txBody>
      </p:sp>
      <p:pic>
        <p:nvPicPr>
          <p:cNvPr id="5" name="Online Media 4" title="No Time to Dance | Boston Dynamics">
            <a:hlinkClick r:id="" action="ppaction://media"/>
            <a:extLst>
              <a:ext uri="{FF2B5EF4-FFF2-40B4-BE49-F238E27FC236}">
                <a16:creationId xmlns:a16="http://schemas.microsoft.com/office/drawing/2014/main" id="{4184E1E0-5C02-7616-AEE8-AD2041DC2775}"/>
              </a:ext>
            </a:extLst>
          </p:cNvPr>
          <p:cNvPicPr>
            <a:picLocks noGrp="1" noRot="1" noChangeAspect="1"/>
          </p:cNvPicPr>
          <p:nvPr>
            <p:ph idx="1"/>
            <a:videoFile r:link="rId1"/>
          </p:nvPr>
        </p:nvPicPr>
        <p:blipFill>
          <a:blip r:embed="rId3"/>
          <a:stretch>
            <a:fillRect/>
          </a:stretch>
        </p:blipFill>
        <p:spPr>
          <a:xfrm>
            <a:off x="1632857" y="1638865"/>
            <a:ext cx="8975272" cy="5071061"/>
          </a:xfrm>
          <a:prstGeom prst="rect">
            <a:avLst/>
          </a:prstGeom>
        </p:spPr>
      </p:pic>
      <p:pic>
        <p:nvPicPr>
          <p:cNvPr id="3" name="Picture 2" descr="A red and black logo&#10;&#10;AI-generated content may be incorrect.">
            <a:extLst>
              <a:ext uri="{FF2B5EF4-FFF2-40B4-BE49-F238E27FC236}">
                <a16:creationId xmlns:a16="http://schemas.microsoft.com/office/drawing/2014/main" id="{2F325B28-8332-3E57-A1D0-DB6E89FAC2CB}"/>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304448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10C68-D683-CF0F-2482-ED28FE823367}"/>
              </a:ext>
            </a:extLst>
          </p:cNvPr>
          <p:cNvSpPr>
            <a:spLocks noGrp="1"/>
          </p:cNvSpPr>
          <p:nvPr>
            <p:ph type="title"/>
          </p:nvPr>
        </p:nvSpPr>
        <p:spPr>
          <a:xfrm>
            <a:off x="2489293" y="531058"/>
            <a:ext cx="7213414" cy="725114"/>
          </a:xfrm>
        </p:spPr>
        <p:txBody>
          <a:bodyPr>
            <a:normAutofit fontScale="90000"/>
          </a:bodyPr>
          <a:lstStyle/>
          <a:p>
            <a:r>
              <a:rPr lang="en-AU" b="1" dirty="0"/>
              <a:t>Walk, Run, Crawl, RL Fun – Atlas 2025</a:t>
            </a:r>
            <a:endParaRPr lang="en-AU" dirty="0"/>
          </a:p>
        </p:txBody>
      </p:sp>
      <p:pic>
        <p:nvPicPr>
          <p:cNvPr id="4" name="Online Media 3" descr="Walk, Run, Crawl, RL Fun | Boston Dynamics | Atlas">
            <a:hlinkClick r:id="" action="ppaction://media"/>
            <a:extLst>
              <a:ext uri="{FF2B5EF4-FFF2-40B4-BE49-F238E27FC236}">
                <a16:creationId xmlns:a16="http://schemas.microsoft.com/office/drawing/2014/main" id="{0161FA11-C83E-4CCE-7D1B-7428348CD7E8}"/>
              </a:ext>
            </a:extLst>
          </p:cNvPr>
          <p:cNvPicPr>
            <a:picLocks noGrp="1" noRot="1" noChangeAspect="1"/>
          </p:cNvPicPr>
          <p:nvPr>
            <p:ph idx="1"/>
            <a:videoFile r:link="rId1"/>
          </p:nvPr>
        </p:nvPicPr>
        <p:blipFill>
          <a:blip r:embed="rId3"/>
          <a:stretch>
            <a:fillRect/>
          </a:stretch>
        </p:blipFill>
        <p:spPr>
          <a:xfrm>
            <a:off x="1590208" y="1334714"/>
            <a:ext cx="8835745" cy="4992228"/>
          </a:xfrm>
          <a:prstGeom prst="rect">
            <a:avLst/>
          </a:prstGeom>
        </p:spPr>
      </p:pic>
      <p:pic>
        <p:nvPicPr>
          <p:cNvPr id="5" name="Picture 4" descr="A red and black logo&#10;&#10;AI-generated content may be incorrect.">
            <a:extLst>
              <a:ext uri="{FF2B5EF4-FFF2-40B4-BE49-F238E27FC236}">
                <a16:creationId xmlns:a16="http://schemas.microsoft.com/office/drawing/2014/main" id="{21CC167C-EF0A-EA41-B7A5-9737E7421B31}"/>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41319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8D711-EF7E-1E10-B6D6-9BBF8AD2DBF3}"/>
              </a:ext>
            </a:extLst>
          </p:cNvPr>
          <p:cNvSpPr>
            <a:spLocks noGrp="1"/>
          </p:cNvSpPr>
          <p:nvPr>
            <p:ph type="title"/>
          </p:nvPr>
        </p:nvSpPr>
        <p:spPr>
          <a:xfrm>
            <a:off x="2976282" y="542037"/>
            <a:ext cx="7876802" cy="824753"/>
          </a:xfrm>
        </p:spPr>
        <p:txBody>
          <a:bodyPr>
            <a:normAutofit fontScale="90000"/>
          </a:bodyPr>
          <a:lstStyle/>
          <a:p>
            <a:r>
              <a:rPr lang="en-AU" b="1" dirty="0"/>
              <a:t>1 Month Ago - Perception And Adaptability</a:t>
            </a:r>
          </a:p>
        </p:txBody>
      </p:sp>
      <p:pic>
        <p:nvPicPr>
          <p:cNvPr id="6" name="Online Media 5" descr="Perception and Adaptability | Inside the Lab with Atlas">
            <a:hlinkClick r:id="" action="ppaction://media"/>
            <a:extLst>
              <a:ext uri="{FF2B5EF4-FFF2-40B4-BE49-F238E27FC236}">
                <a16:creationId xmlns:a16="http://schemas.microsoft.com/office/drawing/2014/main" id="{159AC660-5036-F1FB-D10A-72871A790CA3}"/>
              </a:ext>
            </a:extLst>
          </p:cNvPr>
          <p:cNvPicPr>
            <a:picLocks noGrp="1" noRot="1" noChangeAspect="1"/>
          </p:cNvPicPr>
          <p:nvPr>
            <p:ph idx="1"/>
            <a:videoFile r:link="rId1"/>
          </p:nvPr>
        </p:nvPicPr>
        <p:blipFill>
          <a:blip r:embed="rId3"/>
          <a:stretch>
            <a:fillRect/>
          </a:stretch>
        </p:blipFill>
        <p:spPr>
          <a:xfrm>
            <a:off x="1135906" y="1434353"/>
            <a:ext cx="9536012" cy="4881610"/>
          </a:xfrm>
          <a:prstGeom prst="rect">
            <a:avLst/>
          </a:prstGeom>
        </p:spPr>
      </p:pic>
      <p:pic>
        <p:nvPicPr>
          <p:cNvPr id="7" name="Picture 6" descr="A red and black logo&#10;&#10;AI-generated content may be incorrect.">
            <a:extLst>
              <a:ext uri="{FF2B5EF4-FFF2-40B4-BE49-F238E27FC236}">
                <a16:creationId xmlns:a16="http://schemas.microsoft.com/office/drawing/2014/main" id="{0C372AE8-AB41-EDBC-9A65-60A7FB154A22}"/>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181522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Content Placeholder 4" descr="A circular blue and black screen&#10;&#10;AI-generated content may be incorrect.">
            <a:extLst>
              <a:ext uri="{FF2B5EF4-FFF2-40B4-BE49-F238E27FC236}">
                <a16:creationId xmlns:a16="http://schemas.microsoft.com/office/drawing/2014/main" id="{7B7DD9B4-3878-E0A3-50E0-21EDB4646CA9}"/>
              </a:ext>
            </a:extLst>
          </p:cNvPr>
          <p:cNvPicPr>
            <a:picLocks noChangeAspect="1"/>
          </p:cNvPicPr>
          <p:nvPr/>
        </p:nvPicPr>
        <p:blipFill>
          <a:blip r:embed="rId3">
            <a:extLst>
              <a:ext uri="{837473B0-CC2E-450A-ABE3-18F120FF3D39}">
                <a1611:picAttrSrcUrl xmlns:a1611="http://schemas.microsoft.com/office/drawing/2016/11/main" r:id="rId4"/>
              </a:ext>
            </a:extLst>
          </a:blip>
          <a:srcRect t="21971" b="21779"/>
          <a:stretch>
            <a:fillRect/>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0C8B7D16-051E-4562-B872-ABF369C457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Freeform 5">
            <a:extLst>
              <a:ext uri="{FF2B5EF4-FFF2-40B4-BE49-F238E27FC236}">
                <a16:creationId xmlns:a16="http://schemas.microsoft.com/office/drawing/2014/main" id="{ED10CF64-F588-4794-80E9-12CBA1784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16466" y="-18309"/>
            <a:ext cx="11159068" cy="6894618"/>
          </a:xfrm>
          <a:custGeom>
            <a:avLst/>
            <a:gdLst>
              <a:gd name="T0" fmla="*/ 2331 w 2331"/>
              <a:gd name="T1" fmla="*/ 721 h 1440"/>
              <a:gd name="T2" fmla="*/ 2082 w 2331"/>
              <a:gd name="T3" fmla="*/ 0 h 1440"/>
              <a:gd name="T4" fmla="*/ 249 w 2331"/>
              <a:gd name="T5" fmla="*/ 0 h 1440"/>
              <a:gd name="T6" fmla="*/ 0 w 2331"/>
              <a:gd name="T7" fmla="*/ 721 h 1440"/>
              <a:gd name="T8" fmla="*/ 248 w 2331"/>
              <a:gd name="T9" fmla="*/ 1440 h 1440"/>
              <a:gd name="T10" fmla="*/ 2083 w 2331"/>
              <a:gd name="T11" fmla="*/ 1440 h 1440"/>
              <a:gd name="T12" fmla="*/ 2331 w 2331"/>
              <a:gd name="T13" fmla="*/ 721 h 1440"/>
            </a:gdLst>
            <a:ahLst/>
            <a:cxnLst>
              <a:cxn ang="0">
                <a:pos x="T0" y="T1"/>
              </a:cxn>
              <a:cxn ang="0">
                <a:pos x="T2" y="T3"/>
              </a:cxn>
              <a:cxn ang="0">
                <a:pos x="T4" y="T5"/>
              </a:cxn>
              <a:cxn ang="0">
                <a:pos x="T6" y="T7"/>
              </a:cxn>
              <a:cxn ang="0">
                <a:pos x="T8" y="T9"/>
              </a:cxn>
              <a:cxn ang="0">
                <a:pos x="T10" y="T11"/>
              </a:cxn>
              <a:cxn ang="0">
                <a:pos x="T12" y="T13"/>
              </a:cxn>
            </a:cxnLst>
            <a:rect l="0" t="0" r="r" b="b"/>
            <a:pathLst>
              <a:path w="2331" h="1440">
                <a:moveTo>
                  <a:pt x="2331" y="721"/>
                </a:moveTo>
                <a:cubicBezTo>
                  <a:pt x="2331" y="449"/>
                  <a:pt x="2238" y="198"/>
                  <a:pt x="2082" y="0"/>
                </a:cubicBezTo>
                <a:cubicBezTo>
                  <a:pt x="249" y="0"/>
                  <a:pt x="249" y="0"/>
                  <a:pt x="249" y="0"/>
                </a:cubicBezTo>
                <a:cubicBezTo>
                  <a:pt x="93" y="198"/>
                  <a:pt x="0" y="449"/>
                  <a:pt x="0" y="721"/>
                </a:cubicBezTo>
                <a:cubicBezTo>
                  <a:pt x="0" y="992"/>
                  <a:pt x="92" y="1242"/>
                  <a:pt x="248" y="1440"/>
                </a:cubicBezTo>
                <a:cubicBezTo>
                  <a:pt x="2083" y="1440"/>
                  <a:pt x="2083" y="1440"/>
                  <a:pt x="2083" y="1440"/>
                </a:cubicBezTo>
                <a:cubicBezTo>
                  <a:pt x="2239" y="1242"/>
                  <a:pt x="2331" y="992"/>
                  <a:pt x="2331" y="72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D45E2142-44D9-7C2C-4F3E-62F52C75E821}"/>
              </a:ext>
            </a:extLst>
          </p:cNvPr>
          <p:cNvSpPr>
            <a:spLocks noGrp="1"/>
          </p:cNvSpPr>
          <p:nvPr>
            <p:ph type="title"/>
          </p:nvPr>
        </p:nvSpPr>
        <p:spPr>
          <a:xfrm>
            <a:off x="2173022" y="2621854"/>
            <a:ext cx="7845955" cy="1614292"/>
          </a:xfrm>
        </p:spPr>
        <p:txBody>
          <a:bodyPr>
            <a:normAutofit/>
          </a:bodyPr>
          <a:lstStyle/>
          <a:p>
            <a:r>
              <a:rPr lang="en-AU" sz="6600" b="1" dirty="0"/>
              <a:t>What would be Next!</a:t>
            </a:r>
          </a:p>
        </p:txBody>
      </p:sp>
      <p:pic>
        <p:nvPicPr>
          <p:cNvPr id="6" name="Picture 5" descr="A red and black logo&#10;&#10;AI-generated content may be incorrect.">
            <a:extLst>
              <a:ext uri="{FF2B5EF4-FFF2-40B4-BE49-F238E27FC236}">
                <a16:creationId xmlns:a16="http://schemas.microsoft.com/office/drawing/2014/main" id="{4344CB1E-3B1E-4786-ADC7-02FD2A69042A}"/>
              </a:ext>
            </a:extLst>
          </p:cNvPr>
          <p:cNvPicPr>
            <a:picLocks noChangeAspect="1"/>
          </p:cNvPicPr>
          <p:nvPr/>
        </p:nvPicPr>
        <p:blipFill>
          <a:blip r:embed="rId6"/>
          <a:stretch>
            <a:fillRect/>
          </a:stretch>
        </p:blipFill>
        <p:spPr>
          <a:xfrm>
            <a:off x="0" y="0"/>
            <a:ext cx="1949034" cy="627655"/>
          </a:xfrm>
          <a:prstGeom prst="rect">
            <a:avLst/>
          </a:prstGeom>
        </p:spPr>
      </p:pic>
    </p:spTree>
    <p:extLst>
      <p:ext uri="{BB962C8B-B14F-4D97-AF65-F5344CB8AC3E}">
        <p14:creationId xmlns:p14="http://schemas.microsoft.com/office/powerpoint/2010/main" val="3885344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39FC0-DF5D-4EFD-8D50-5AD7D5596B61}"/>
              </a:ext>
            </a:extLst>
          </p:cNvPr>
          <p:cNvSpPr>
            <a:spLocks noGrp="1"/>
          </p:cNvSpPr>
          <p:nvPr>
            <p:ph type="title"/>
          </p:nvPr>
        </p:nvSpPr>
        <p:spPr>
          <a:xfrm>
            <a:off x="4955458" y="639097"/>
            <a:ext cx="6593075" cy="1612490"/>
          </a:xfrm>
        </p:spPr>
        <p:txBody>
          <a:bodyPr>
            <a:normAutofit/>
          </a:bodyPr>
          <a:lstStyle/>
          <a:p>
            <a:r>
              <a:rPr lang="en-AU" b="1" dirty="0"/>
              <a:t>Dr. Li Jiang  </a:t>
            </a:r>
            <a:br>
              <a:rPr lang="en-AU" b="1" dirty="0"/>
            </a:br>
            <a:r>
              <a:rPr lang="en-AU" b="1" dirty="0"/>
              <a:t>Director of Stanford AIRE</a:t>
            </a:r>
          </a:p>
        </p:txBody>
      </p:sp>
      <p:pic>
        <p:nvPicPr>
          <p:cNvPr id="13314" name="Picture 2" descr="A person wearing glasses and a black shirt&#10;&#10;AI-generated content may be incorrect.">
            <a:extLst>
              <a:ext uri="{FF2B5EF4-FFF2-40B4-BE49-F238E27FC236}">
                <a16:creationId xmlns:a16="http://schemas.microsoft.com/office/drawing/2014/main" id="{CC95A633-FFAE-4DF8-A67F-6863756B03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4" y="847873"/>
            <a:ext cx="3997362" cy="515788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2EE70DB-A83A-480F-88FF-40039506D3CE}"/>
              </a:ext>
            </a:extLst>
          </p:cNvPr>
          <p:cNvSpPr>
            <a:spLocks noGrp="1"/>
          </p:cNvSpPr>
          <p:nvPr>
            <p:ph idx="1"/>
          </p:nvPr>
        </p:nvSpPr>
        <p:spPr>
          <a:xfrm>
            <a:off x="4955458" y="2251587"/>
            <a:ext cx="6593075" cy="3972232"/>
          </a:xfrm>
        </p:spPr>
        <p:txBody>
          <a:bodyPr>
            <a:normAutofit/>
          </a:bodyPr>
          <a:lstStyle/>
          <a:p>
            <a:pPr marL="0" indent="0" algn="just">
              <a:lnSpc>
                <a:spcPct val="90000"/>
              </a:lnSpc>
              <a:buNone/>
            </a:pPr>
            <a:r>
              <a:rPr lang="en-GB" sz="1700" dirty="0"/>
              <a:t>Dr. Li Jiang is the Director of Stanford AIRE  (AI, Robotics and Education). Dr. Jiang has been doing research in the field of Robotics and AI for many years.  He was the top award: “Best of Innovations” award winner for 2014 Consumer Electronics Show (CES) Innovation Awards and the top award: “Best of the Program Award” winner of National Lincoln Design Competition.  He also served as a Judge in the Judging Committee for the CES Innovation award.  His current research focuses on how AI and Robotic technologies will impact our education system and how we need to adjust our education system to accommodate the coming era of Robotics and AI.   His class  “AI, Robotics and Design of Future Education” is the first class at Stanford University to address this multidisciplinary field of AI, Robotics, Education and Design Innovation.  Dr. Jiang holds more than 50 U.S and international patents.   He holds a Master Degree on Design Innovation, a </a:t>
            </a:r>
            <a:r>
              <a:rPr lang="en-GB" sz="1700" dirty="0" err="1"/>
              <a:t>Ph.D</a:t>
            </a:r>
            <a:r>
              <a:rPr lang="en-GB" sz="1700" dirty="0"/>
              <a:t> on Robotics and a </a:t>
            </a:r>
            <a:r>
              <a:rPr lang="en-GB" sz="1700" dirty="0" err="1"/>
              <a:t>Ph.D</a:t>
            </a:r>
            <a:r>
              <a:rPr lang="en-GB" sz="1700" dirty="0"/>
              <a:t> minor on Management Science from Stanford University.</a:t>
            </a:r>
            <a:endParaRPr lang="en-AU" sz="1700" dirty="0"/>
          </a:p>
        </p:txBody>
      </p:sp>
      <p:pic>
        <p:nvPicPr>
          <p:cNvPr id="4" name="Picture 3" descr="A red and black logo&#10;&#10;AI-generated content may be incorrect.">
            <a:extLst>
              <a:ext uri="{FF2B5EF4-FFF2-40B4-BE49-F238E27FC236}">
                <a16:creationId xmlns:a16="http://schemas.microsoft.com/office/drawing/2014/main" id="{C3B6471A-9E07-8BD4-E68D-7CDD5DC836B3}"/>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2716736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Intuitive Surgical System da Vinci SP Single Port">
            <a:hlinkClick r:id="" action="ppaction://media"/>
            <a:extLst>
              <a:ext uri="{FF2B5EF4-FFF2-40B4-BE49-F238E27FC236}">
                <a16:creationId xmlns:a16="http://schemas.microsoft.com/office/drawing/2014/main" id="{1ACA38C4-0549-4EE6-A12A-1E9842650A4C}"/>
              </a:ext>
            </a:extLst>
          </p:cNvPr>
          <p:cNvPicPr>
            <a:picLocks noRot="1" noChangeAspect="1"/>
          </p:cNvPicPr>
          <p:nvPr>
            <a:videoFile r:link="rId1"/>
          </p:nvPr>
        </p:nvPicPr>
        <p:blipFill>
          <a:blip r:embed="rId4"/>
          <a:stretch>
            <a:fillRect/>
          </a:stretch>
        </p:blipFill>
        <p:spPr>
          <a:xfrm>
            <a:off x="90243" y="2479431"/>
            <a:ext cx="5799017" cy="3261947"/>
          </a:xfrm>
          <a:prstGeom prst="rect">
            <a:avLst/>
          </a:prstGeom>
        </p:spPr>
      </p:pic>
      <p:sp>
        <p:nvSpPr>
          <p:cNvPr id="3" name="Title 2">
            <a:extLst>
              <a:ext uri="{FF2B5EF4-FFF2-40B4-BE49-F238E27FC236}">
                <a16:creationId xmlns:a16="http://schemas.microsoft.com/office/drawing/2014/main" id="{FA1F4362-5715-44E0-8E9E-641C1B031031}"/>
              </a:ext>
            </a:extLst>
          </p:cNvPr>
          <p:cNvSpPr>
            <a:spLocks noGrp="1"/>
          </p:cNvSpPr>
          <p:nvPr>
            <p:ph type="title"/>
          </p:nvPr>
        </p:nvSpPr>
        <p:spPr/>
        <p:txBody>
          <a:bodyPr/>
          <a:lstStyle/>
          <a:p>
            <a:r>
              <a:rPr lang="en-AU" dirty="0"/>
              <a:t>Da-Vinci Surgical Robot</a:t>
            </a:r>
          </a:p>
        </p:txBody>
      </p:sp>
      <p:pic>
        <p:nvPicPr>
          <p:cNvPr id="6" name="Online Media 5" title="da Vinci Robot Stitches a Grape Back Together">
            <a:hlinkClick r:id="" action="ppaction://media"/>
            <a:extLst>
              <a:ext uri="{FF2B5EF4-FFF2-40B4-BE49-F238E27FC236}">
                <a16:creationId xmlns:a16="http://schemas.microsoft.com/office/drawing/2014/main" id="{4DF7323E-D30B-4599-9294-DC6A9B1C490F}"/>
              </a:ext>
            </a:extLst>
          </p:cNvPr>
          <p:cNvPicPr>
            <a:picLocks noRot="1" noChangeAspect="1"/>
          </p:cNvPicPr>
          <p:nvPr>
            <a:videoFile r:link="rId2"/>
          </p:nvPr>
        </p:nvPicPr>
        <p:blipFill>
          <a:blip r:embed="rId5"/>
          <a:stretch>
            <a:fillRect/>
          </a:stretch>
        </p:blipFill>
        <p:spPr>
          <a:xfrm>
            <a:off x="5956056" y="2479431"/>
            <a:ext cx="5799017" cy="3261947"/>
          </a:xfrm>
          <a:prstGeom prst="rect">
            <a:avLst/>
          </a:prstGeom>
        </p:spPr>
      </p:pic>
      <p:pic>
        <p:nvPicPr>
          <p:cNvPr id="4" name="Picture 3" descr="A red and black logo&#10;&#10;AI-generated content may be incorrect.">
            <a:extLst>
              <a:ext uri="{FF2B5EF4-FFF2-40B4-BE49-F238E27FC236}">
                <a16:creationId xmlns:a16="http://schemas.microsoft.com/office/drawing/2014/main" id="{FEE8C0AE-5A83-4A31-4967-884A84576C4C}"/>
              </a:ext>
            </a:extLst>
          </p:cNvPr>
          <p:cNvPicPr>
            <a:picLocks noChangeAspect="1"/>
          </p:cNvPicPr>
          <p:nvPr/>
        </p:nvPicPr>
        <p:blipFill>
          <a:blip r:embed="rId6"/>
          <a:stretch>
            <a:fillRect/>
          </a:stretch>
        </p:blipFill>
        <p:spPr>
          <a:xfrm>
            <a:off x="0" y="0"/>
            <a:ext cx="1949034" cy="627655"/>
          </a:xfrm>
          <a:prstGeom prst="rect">
            <a:avLst/>
          </a:prstGeom>
        </p:spPr>
      </p:pic>
    </p:spTree>
    <p:extLst>
      <p:ext uri="{BB962C8B-B14F-4D97-AF65-F5344CB8AC3E}">
        <p14:creationId xmlns:p14="http://schemas.microsoft.com/office/powerpoint/2010/main" val="23164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3C027-2B88-42C6-ADC0-B8A3DB7EBA69}"/>
              </a:ext>
            </a:extLst>
          </p:cNvPr>
          <p:cNvSpPr>
            <a:spLocks noGrp="1"/>
          </p:cNvSpPr>
          <p:nvPr>
            <p:ph type="title"/>
          </p:nvPr>
        </p:nvSpPr>
        <p:spPr/>
        <p:txBody>
          <a:bodyPr/>
          <a:lstStyle/>
          <a:p>
            <a:r>
              <a:rPr lang="en-AU" dirty="0"/>
              <a:t>COBOTS – The General Robot for all our Needs</a:t>
            </a:r>
          </a:p>
        </p:txBody>
      </p:sp>
      <p:pic>
        <p:nvPicPr>
          <p:cNvPr id="4" name="Online Media 3" title="Robot Revolution">
            <a:hlinkClick r:id="" action="ppaction://media"/>
            <a:extLst>
              <a:ext uri="{FF2B5EF4-FFF2-40B4-BE49-F238E27FC236}">
                <a16:creationId xmlns:a16="http://schemas.microsoft.com/office/drawing/2014/main" id="{8F45C5A8-62D4-430D-8F30-6893900E4E1B}"/>
              </a:ext>
            </a:extLst>
          </p:cNvPr>
          <p:cNvPicPr>
            <a:picLocks noGrp="1" noRot="1" noChangeAspect="1"/>
          </p:cNvPicPr>
          <p:nvPr>
            <p:ph idx="1"/>
            <a:videoFile r:link="rId1"/>
          </p:nvPr>
        </p:nvPicPr>
        <p:blipFill>
          <a:blip r:embed="rId3"/>
          <a:stretch>
            <a:fillRect/>
          </a:stretch>
        </p:blipFill>
        <p:spPr>
          <a:xfrm>
            <a:off x="2508250" y="2141538"/>
            <a:ext cx="6488113" cy="3649662"/>
          </a:xfrm>
          <a:prstGeom prst="rect">
            <a:avLst/>
          </a:prstGeom>
        </p:spPr>
      </p:pic>
      <p:pic>
        <p:nvPicPr>
          <p:cNvPr id="3" name="Picture 2" descr="A red and black logo&#10;&#10;AI-generated content may be incorrect.">
            <a:extLst>
              <a:ext uri="{FF2B5EF4-FFF2-40B4-BE49-F238E27FC236}">
                <a16:creationId xmlns:a16="http://schemas.microsoft.com/office/drawing/2014/main" id="{79834064-96E5-7244-37ED-2B01FF09F5E2}"/>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382293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3BE15-6EB0-41E4-A535-C4FCC72734B1}"/>
              </a:ext>
            </a:extLst>
          </p:cNvPr>
          <p:cNvSpPr>
            <a:spLocks noGrp="1"/>
          </p:cNvSpPr>
          <p:nvPr>
            <p:ph type="title"/>
          </p:nvPr>
        </p:nvSpPr>
        <p:spPr/>
        <p:txBody>
          <a:bodyPr/>
          <a:lstStyle/>
          <a:p>
            <a:r>
              <a:rPr lang="en-AU" dirty="0"/>
              <a:t>Artificial Muscles – Mimicking Human Muscle</a:t>
            </a:r>
          </a:p>
        </p:txBody>
      </p:sp>
      <p:pic>
        <p:nvPicPr>
          <p:cNvPr id="4" name="Online Media 3" title="HASEL actuators with muscle-like performance">
            <a:hlinkClick r:id="" action="ppaction://media"/>
            <a:extLst>
              <a:ext uri="{FF2B5EF4-FFF2-40B4-BE49-F238E27FC236}">
                <a16:creationId xmlns:a16="http://schemas.microsoft.com/office/drawing/2014/main" id="{1CD36B99-50DB-4B0F-BA62-908D70A96825}"/>
              </a:ext>
            </a:extLst>
          </p:cNvPr>
          <p:cNvPicPr>
            <a:picLocks noGrp="1" noRot="1" noChangeAspect="1"/>
          </p:cNvPicPr>
          <p:nvPr>
            <p:ph idx="1"/>
            <a:videoFile r:link="rId1"/>
          </p:nvPr>
        </p:nvPicPr>
        <p:blipFill>
          <a:blip r:embed="rId3"/>
          <a:stretch>
            <a:fillRect/>
          </a:stretch>
        </p:blipFill>
        <p:spPr>
          <a:xfrm>
            <a:off x="2508250" y="2598738"/>
            <a:ext cx="6488113" cy="3649662"/>
          </a:xfrm>
          <a:prstGeom prst="rect">
            <a:avLst/>
          </a:prstGeom>
        </p:spPr>
      </p:pic>
      <p:pic>
        <p:nvPicPr>
          <p:cNvPr id="3" name="Picture 2" descr="A red and black logo&#10;&#10;AI-generated content may be incorrect.">
            <a:extLst>
              <a:ext uri="{FF2B5EF4-FFF2-40B4-BE49-F238E27FC236}">
                <a16:creationId xmlns:a16="http://schemas.microsoft.com/office/drawing/2014/main" id="{4B055E46-9959-4BAD-A4B1-97955EEA0632}"/>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43794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C09F-153C-4F25-8E24-68EF60890788}"/>
              </a:ext>
            </a:extLst>
          </p:cNvPr>
          <p:cNvSpPr>
            <a:spLocks noGrp="1"/>
          </p:cNvSpPr>
          <p:nvPr>
            <p:ph type="title"/>
          </p:nvPr>
        </p:nvSpPr>
        <p:spPr>
          <a:xfrm>
            <a:off x="6400800" y="609600"/>
            <a:ext cx="5147730" cy="1641987"/>
          </a:xfrm>
        </p:spPr>
        <p:txBody>
          <a:bodyPr>
            <a:normAutofit/>
          </a:bodyPr>
          <a:lstStyle/>
          <a:p>
            <a:r>
              <a:rPr lang="en-AU" b="1" dirty="0"/>
              <a:t>Define: Industrial Revolution</a:t>
            </a:r>
          </a:p>
        </p:txBody>
      </p:sp>
      <p:sp>
        <p:nvSpPr>
          <p:cNvPr id="3" name="Content Placeholder 2">
            <a:extLst>
              <a:ext uri="{FF2B5EF4-FFF2-40B4-BE49-F238E27FC236}">
                <a16:creationId xmlns:a16="http://schemas.microsoft.com/office/drawing/2014/main" id="{0A9C8E63-E4F1-4C41-9805-8723274D97A8}"/>
              </a:ext>
            </a:extLst>
          </p:cNvPr>
          <p:cNvSpPr>
            <a:spLocks noGrp="1"/>
          </p:cNvSpPr>
          <p:nvPr>
            <p:ph idx="1"/>
          </p:nvPr>
        </p:nvSpPr>
        <p:spPr>
          <a:xfrm>
            <a:off x="6400800" y="2251587"/>
            <a:ext cx="5147730" cy="3637935"/>
          </a:xfrm>
        </p:spPr>
        <p:txBody>
          <a:bodyPr>
            <a:normAutofit/>
          </a:bodyPr>
          <a:lstStyle/>
          <a:p>
            <a:pPr marL="0" indent="0">
              <a:lnSpc>
                <a:spcPct val="90000"/>
              </a:lnSpc>
              <a:buNone/>
            </a:pPr>
            <a:r>
              <a:rPr lang="en-GB" sz="1700"/>
              <a:t>revolution</a:t>
            </a:r>
          </a:p>
          <a:p>
            <a:pPr marL="0" indent="0">
              <a:lnSpc>
                <a:spcPct val="90000"/>
              </a:lnSpc>
              <a:buNone/>
            </a:pPr>
            <a:r>
              <a:rPr lang="en-GB" sz="1700"/>
              <a:t>noun [ C ]</a:t>
            </a:r>
          </a:p>
          <a:p>
            <a:pPr marL="0" indent="0">
              <a:lnSpc>
                <a:spcPct val="90000"/>
              </a:lnSpc>
              <a:buNone/>
            </a:pPr>
            <a:r>
              <a:rPr lang="en-GB" sz="1700"/>
              <a:t>/ˌ</a:t>
            </a:r>
            <a:r>
              <a:rPr lang="en-GB" sz="1700" err="1"/>
              <a:t>revəlˈuːʃən</a:t>
            </a:r>
            <a:r>
              <a:rPr lang="en-GB" sz="1700"/>
              <a:t>/ </a:t>
            </a:r>
          </a:p>
          <a:p>
            <a:pPr marL="0" indent="0">
              <a:lnSpc>
                <a:spcPct val="90000"/>
              </a:lnSpc>
              <a:buNone/>
            </a:pPr>
            <a:r>
              <a:rPr lang="en-GB" sz="1700"/>
              <a:t> </a:t>
            </a:r>
          </a:p>
          <a:p>
            <a:pPr marL="0" indent="0">
              <a:lnSpc>
                <a:spcPct val="90000"/>
              </a:lnSpc>
              <a:buNone/>
            </a:pPr>
            <a:r>
              <a:rPr lang="en-GB" sz="1700"/>
              <a:t>a big change or improvement in the way that something works or looks, or in the way that people do a particular activity:</a:t>
            </a:r>
          </a:p>
          <a:p>
            <a:pPr>
              <a:lnSpc>
                <a:spcPct val="90000"/>
              </a:lnSpc>
            </a:pPr>
            <a:r>
              <a:rPr lang="en-GB" sz="1700" b="1"/>
              <a:t>a revolution in </a:t>
            </a:r>
            <a:r>
              <a:rPr lang="en-GB" sz="1700" b="1" err="1"/>
              <a:t>sth</a:t>
            </a:r>
            <a:r>
              <a:rPr lang="en-GB" sz="1700" b="1"/>
              <a:t> </a:t>
            </a:r>
            <a:r>
              <a:rPr lang="en-GB" sz="1700"/>
              <a:t>Facing up to climate change requires a revolution in business thinking.</a:t>
            </a:r>
          </a:p>
          <a:p>
            <a:pPr>
              <a:lnSpc>
                <a:spcPct val="90000"/>
              </a:lnSpc>
            </a:pPr>
            <a:r>
              <a:rPr lang="en-GB" sz="1700" b="1"/>
              <a:t>an economic/technological/green revolution</a:t>
            </a:r>
          </a:p>
          <a:p>
            <a:pPr>
              <a:lnSpc>
                <a:spcPct val="90000"/>
              </a:lnSpc>
            </a:pPr>
            <a:r>
              <a:rPr lang="en-GB" sz="1700" b="1"/>
              <a:t>the digital/internet/IT revolution</a:t>
            </a:r>
            <a:endParaRPr lang="en-AU" sz="1700" b="1"/>
          </a:p>
        </p:txBody>
      </p:sp>
      <p:pic>
        <p:nvPicPr>
          <p:cNvPr id="5" name="Picture 4">
            <a:extLst>
              <a:ext uri="{FF2B5EF4-FFF2-40B4-BE49-F238E27FC236}">
                <a16:creationId xmlns:a16="http://schemas.microsoft.com/office/drawing/2014/main" id="{D966AFB7-D219-49A2-8E79-362878BED33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679203" y="639097"/>
            <a:ext cx="3386524"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Picture 3" descr="A red and black logo&#10;&#10;AI-generated content may be incorrect.">
            <a:extLst>
              <a:ext uri="{FF2B5EF4-FFF2-40B4-BE49-F238E27FC236}">
                <a16:creationId xmlns:a16="http://schemas.microsoft.com/office/drawing/2014/main" id="{98CE23DF-5C7F-6B05-982F-FCAEA4F67724}"/>
              </a:ext>
            </a:extLst>
          </p:cNvPr>
          <p:cNvPicPr>
            <a:picLocks noChangeAspect="1"/>
          </p:cNvPicPr>
          <p:nvPr/>
        </p:nvPicPr>
        <p:blipFill>
          <a:blip r:embed="rId5"/>
          <a:stretch>
            <a:fillRect/>
          </a:stretch>
        </p:blipFill>
        <p:spPr>
          <a:xfrm>
            <a:off x="0" y="0"/>
            <a:ext cx="1949034" cy="627655"/>
          </a:xfrm>
          <a:prstGeom prst="rect">
            <a:avLst/>
          </a:prstGeom>
        </p:spPr>
      </p:pic>
      <p:sp>
        <p:nvSpPr>
          <p:cNvPr id="6" name="TextBox 5">
            <a:extLst>
              <a:ext uri="{FF2B5EF4-FFF2-40B4-BE49-F238E27FC236}">
                <a16:creationId xmlns:a16="http://schemas.microsoft.com/office/drawing/2014/main" id="{2EF81CF4-BDE5-4A96-9E78-46028668B121}"/>
              </a:ext>
            </a:extLst>
          </p:cNvPr>
          <p:cNvSpPr txBox="1"/>
          <p:nvPr/>
        </p:nvSpPr>
        <p:spPr>
          <a:xfrm>
            <a:off x="2606400" y="5689467"/>
            <a:ext cx="2459327"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4" tooltip="http://hiddentruth654.blogspot.com/2012/10/marxs-final-capitalist-crisis-and.html">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6" tooltip="https://creativecommons.org/licenses/by-nc-nd/3.0/">
                  <a:extLst>
                    <a:ext uri="{A12FA001-AC4F-418D-AE19-62706E023703}">
                      <ahyp:hlinkClr xmlns:ahyp="http://schemas.microsoft.com/office/drawing/2018/hyperlinkcolor" val="tx"/>
                    </a:ext>
                  </a:extLst>
                </a:hlinkClick>
              </a:rPr>
              <a:t>CC BY-NC-ND</a:t>
            </a:r>
            <a:endParaRPr lang="en-AU" sz="700">
              <a:solidFill>
                <a:srgbClr val="FFFFFF"/>
              </a:solidFill>
            </a:endParaRPr>
          </a:p>
        </p:txBody>
      </p:sp>
    </p:spTree>
    <p:extLst>
      <p:ext uri="{BB962C8B-B14F-4D97-AF65-F5344CB8AC3E}">
        <p14:creationId xmlns:p14="http://schemas.microsoft.com/office/powerpoint/2010/main" val="237418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81E64-45BC-4CDF-8136-328618A13560}"/>
              </a:ext>
            </a:extLst>
          </p:cNvPr>
          <p:cNvSpPr>
            <a:spLocks noGrp="1"/>
          </p:cNvSpPr>
          <p:nvPr>
            <p:ph type="title"/>
          </p:nvPr>
        </p:nvSpPr>
        <p:spPr/>
        <p:txBody>
          <a:bodyPr/>
          <a:lstStyle/>
          <a:p>
            <a:r>
              <a:rPr lang="en-AU" dirty="0" err="1"/>
              <a:t>DelFly</a:t>
            </a:r>
            <a:r>
              <a:rPr lang="en-AU" dirty="0"/>
              <a:t> Nimble – Insect-like robots on the small scale</a:t>
            </a:r>
          </a:p>
        </p:txBody>
      </p:sp>
      <p:pic>
        <p:nvPicPr>
          <p:cNvPr id="4" name="Online Media 3" title="DelFly Nimble - an agile insect-inspired robot">
            <a:hlinkClick r:id="" action="ppaction://media"/>
            <a:extLst>
              <a:ext uri="{FF2B5EF4-FFF2-40B4-BE49-F238E27FC236}">
                <a16:creationId xmlns:a16="http://schemas.microsoft.com/office/drawing/2014/main" id="{AEA59EC2-8B1A-4F0F-8AB4-17C1EBD1D22F}"/>
              </a:ext>
            </a:extLst>
          </p:cNvPr>
          <p:cNvPicPr>
            <a:picLocks noGrp="1" noRot="1" noChangeAspect="1"/>
          </p:cNvPicPr>
          <p:nvPr>
            <p:ph idx="1"/>
            <a:videoFile r:link="rId1"/>
          </p:nvPr>
        </p:nvPicPr>
        <p:blipFill>
          <a:blip r:embed="rId3"/>
          <a:stretch>
            <a:fillRect/>
          </a:stretch>
        </p:blipFill>
        <p:spPr>
          <a:xfrm>
            <a:off x="2508250" y="2141538"/>
            <a:ext cx="6488113" cy="3649662"/>
          </a:xfrm>
          <a:prstGeom prst="rect">
            <a:avLst/>
          </a:prstGeom>
        </p:spPr>
      </p:pic>
      <p:pic>
        <p:nvPicPr>
          <p:cNvPr id="3" name="Picture 2" descr="A red and black logo&#10;&#10;AI-generated content may be incorrect.">
            <a:extLst>
              <a:ext uri="{FF2B5EF4-FFF2-40B4-BE49-F238E27FC236}">
                <a16:creationId xmlns:a16="http://schemas.microsoft.com/office/drawing/2014/main" id="{DBF271C6-D080-B440-E2BF-27FC1FC4A618}"/>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115298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E7417-4EDD-40B1-BA33-F16E16949AFE}"/>
              </a:ext>
            </a:extLst>
          </p:cNvPr>
          <p:cNvSpPr>
            <a:spLocks noGrp="1"/>
          </p:cNvSpPr>
          <p:nvPr>
            <p:ph type="title"/>
          </p:nvPr>
        </p:nvSpPr>
        <p:spPr/>
        <p:txBody>
          <a:bodyPr/>
          <a:lstStyle/>
          <a:p>
            <a:r>
              <a:rPr lang="en-AU" dirty="0"/>
              <a:t>But Wait, There’s More!</a:t>
            </a:r>
          </a:p>
        </p:txBody>
      </p:sp>
      <p:sp>
        <p:nvSpPr>
          <p:cNvPr id="3" name="Content Placeholder 2">
            <a:extLst>
              <a:ext uri="{FF2B5EF4-FFF2-40B4-BE49-F238E27FC236}">
                <a16:creationId xmlns:a16="http://schemas.microsoft.com/office/drawing/2014/main" id="{0D7A6010-B9B6-4DFF-8F37-C622DE6C7C3C}"/>
              </a:ext>
            </a:extLst>
          </p:cNvPr>
          <p:cNvSpPr>
            <a:spLocks noGrp="1"/>
          </p:cNvSpPr>
          <p:nvPr>
            <p:ph idx="1"/>
          </p:nvPr>
        </p:nvSpPr>
        <p:spPr>
          <a:xfrm>
            <a:off x="685801" y="2142067"/>
            <a:ext cx="10131425" cy="2535441"/>
          </a:xfrm>
        </p:spPr>
        <p:txBody>
          <a:bodyPr>
            <a:normAutofit fontScale="92500" lnSpcReduction="10000"/>
          </a:bodyPr>
          <a:lstStyle/>
          <a:p>
            <a:r>
              <a:rPr lang="en-AU" dirty="0"/>
              <a:t>3D-Printed robotic skin</a:t>
            </a:r>
          </a:p>
          <a:p>
            <a:r>
              <a:rPr lang="en-AU" dirty="0"/>
              <a:t>Soft-Exo suits</a:t>
            </a:r>
          </a:p>
          <a:p>
            <a:r>
              <a:rPr lang="en-AU" dirty="0"/>
              <a:t>Sony’s AIBO</a:t>
            </a:r>
          </a:p>
          <a:p>
            <a:r>
              <a:rPr lang="en-AU" dirty="0"/>
              <a:t>DNA origami</a:t>
            </a:r>
          </a:p>
          <a:p>
            <a:r>
              <a:rPr lang="en-AU" dirty="0">
                <a:hlinkClick r:id="rId2"/>
              </a:rPr>
              <a:t>https://cosmosmagazine.com/technology/the-10-most-exciting-robotics-developments-of-the-past-12-months</a:t>
            </a:r>
            <a:r>
              <a:rPr lang="en-AU" dirty="0"/>
              <a:t> </a:t>
            </a:r>
          </a:p>
          <a:p>
            <a:r>
              <a:rPr lang="en-AU" dirty="0"/>
              <a:t>And there’s more everyday!</a:t>
            </a:r>
          </a:p>
          <a:p>
            <a:endParaRPr lang="en-AU" dirty="0"/>
          </a:p>
        </p:txBody>
      </p:sp>
      <p:pic>
        <p:nvPicPr>
          <p:cNvPr id="11266" name="Picture 2" descr="Exosuits are rapidly becoming commonplace. ">
            <a:extLst>
              <a:ext uri="{FF2B5EF4-FFF2-40B4-BE49-F238E27FC236}">
                <a16:creationId xmlns:a16="http://schemas.microsoft.com/office/drawing/2014/main" id="{1AF3892B-B4E6-449F-B2B4-502A9CAF1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9288" y="3864585"/>
            <a:ext cx="4212712" cy="298169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Sony’s aibo">
            <a:extLst>
              <a:ext uri="{FF2B5EF4-FFF2-40B4-BE49-F238E27FC236}">
                <a16:creationId xmlns:a16="http://schemas.microsoft.com/office/drawing/2014/main" id="{5C55A5E5-B66F-4D65-A33E-A2D711830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8417" y="11723"/>
            <a:ext cx="2700338"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F14EFDF0-2B8D-441E-B773-46D661D861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395" y="5169877"/>
            <a:ext cx="5845893" cy="1679172"/>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Image result for 3D-printed liquid crystal elastics for soft robotics">
            <a:extLst>
              <a:ext uri="{FF2B5EF4-FFF2-40B4-BE49-F238E27FC236}">
                <a16:creationId xmlns:a16="http://schemas.microsoft.com/office/drawing/2014/main" id="{B76F70FF-FA7F-4FC6-A742-EB5D575E03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36" y="4677508"/>
            <a:ext cx="2153741" cy="21804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red and black logo&#10;&#10;AI-generated content may be incorrect.">
            <a:extLst>
              <a:ext uri="{FF2B5EF4-FFF2-40B4-BE49-F238E27FC236}">
                <a16:creationId xmlns:a16="http://schemas.microsoft.com/office/drawing/2014/main" id="{3BC48AD8-454B-2A41-E1AB-0C65D4F7440D}"/>
              </a:ext>
            </a:extLst>
          </p:cNvPr>
          <p:cNvPicPr>
            <a:picLocks noChangeAspect="1"/>
          </p:cNvPicPr>
          <p:nvPr/>
        </p:nvPicPr>
        <p:blipFill>
          <a:blip r:embed="rId7"/>
          <a:stretch>
            <a:fillRect/>
          </a:stretch>
        </p:blipFill>
        <p:spPr>
          <a:xfrm>
            <a:off x="0" y="0"/>
            <a:ext cx="1949034" cy="627655"/>
          </a:xfrm>
          <a:prstGeom prst="rect">
            <a:avLst/>
          </a:prstGeom>
        </p:spPr>
      </p:pic>
    </p:spTree>
    <p:extLst>
      <p:ext uri="{BB962C8B-B14F-4D97-AF65-F5344CB8AC3E}">
        <p14:creationId xmlns:p14="http://schemas.microsoft.com/office/powerpoint/2010/main" val="37865220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9C4E45-6430-4839-8871-A186C7D0869C}"/>
              </a:ext>
            </a:extLst>
          </p:cNvPr>
          <p:cNvSpPr>
            <a:spLocks noGrp="1"/>
          </p:cNvSpPr>
          <p:nvPr>
            <p:ph type="title"/>
          </p:nvPr>
        </p:nvSpPr>
        <p:spPr/>
        <p:txBody>
          <a:bodyPr/>
          <a:lstStyle/>
          <a:p>
            <a:r>
              <a:rPr lang="en-AU" dirty="0"/>
              <a:t>A quick look at AI</a:t>
            </a:r>
          </a:p>
        </p:txBody>
      </p:sp>
      <p:pic>
        <p:nvPicPr>
          <p:cNvPr id="1032" name="Picture 8" descr="Image result for AI transparent background">
            <a:extLst>
              <a:ext uri="{FF2B5EF4-FFF2-40B4-BE49-F238E27FC236}">
                <a16:creationId xmlns:a16="http://schemas.microsoft.com/office/drawing/2014/main" id="{8AFB4D99-9DB1-468F-84AB-8905A15FBF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9103" y="2305050"/>
            <a:ext cx="4251081" cy="42510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 name="Picture 1" descr="A red and black logo&#10;&#10;AI-generated content may be incorrect.">
            <a:extLst>
              <a:ext uri="{FF2B5EF4-FFF2-40B4-BE49-F238E27FC236}">
                <a16:creationId xmlns:a16="http://schemas.microsoft.com/office/drawing/2014/main" id="{6268B6DE-877B-D3F2-C7BD-A309461A6ACF}"/>
              </a:ext>
            </a:extLst>
          </p:cNvPr>
          <p:cNvPicPr>
            <a:picLocks noChangeAspect="1"/>
          </p:cNvPicPr>
          <p:nvPr/>
        </p:nvPicPr>
        <p:blipFill>
          <a:blip r:embed="rId3"/>
          <a:stretch>
            <a:fillRect/>
          </a:stretch>
        </p:blipFill>
        <p:spPr>
          <a:xfrm>
            <a:off x="0" y="0"/>
            <a:ext cx="1949034" cy="627655"/>
          </a:xfrm>
          <a:prstGeom prst="rect">
            <a:avLst/>
          </a:prstGeom>
        </p:spPr>
      </p:pic>
    </p:spTree>
    <p:extLst>
      <p:ext uri="{BB962C8B-B14F-4D97-AF65-F5344CB8AC3E}">
        <p14:creationId xmlns:p14="http://schemas.microsoft.com/office/powerpoint/2010/main" val="4060813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E3299C-ECBC-40CD-BE39-417F8C3DF255}"/>
              </a:ext>
            </a:extLst>
          </p:cNvPr>
          <p:cNvSpPr>
            <a:spLocks noGrp="1"/>
          </p:cNvSpPr>
          <p:nvPr>
            <p:ph type="title"/>
          </p:nvPr>
        </p:nvSpPr>
        <p:spPr>
          <a:xfrm>
            <a:off x="4955458" y="639097"/>
            <a:ext cx="6593075" cy="1612490"/>
          </a:xfrm>
        </p:spPr>
        <p:txBody>
          <a:bodyPr>
            <a:normAutofit/>
          </a:bodyPr>
          <a:lstStyle/>
          <a:p>
            <a:r>
              <a:rPr lang="en-AU" b="1" dirty="0"/>
              <a:t>What is Artificial Intelligence?</a:t>
            </a:r>
            <a:endParaRPr lang="en-AU" dirty="0"/>
          </a:p>
        </p:txBody>
      </p:sp>
      <p:pic>
        <p:nvPicPr>
          <p:cNvPr id="9" name="Graphic 8" descr="Robot">
            <a:extLst>
              <a:ext uri="{FF2B5EF4-FFF2-40B4-BE49-F238E27FC236}">
                <a16:creationId xmlns:a16="http://schemas.microsoft.com/office/drawing/2014/main" id="{2E085C30-7BEE-0FF7-51F5-1169C61C6B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64" y="1428135"/>
            <a:ext cx="3997362" cy="399736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Content Placeholder 4">
            <a:extLst>
              <a:ext uri="{FF2B5EF4-FFF2-40B4-BE49-F238E27FC236}">
                <a16:creationId xmlns:a16="http://schemas.microsoft.com/office/drawing/2014/main" id="{8F6DD9A9-A6B0-4FD8-A0FF-0E9131B6A874}"/>
              </a:ext>
            </a:extLst>
          </p:cNvPr>
          <p:cNvSpPr>
            <a:spLocks noGrp="1"/>
          </p:cNvSpPr>
          <p:nvPr>
            <p:ph idx="1"/>
          </p:nvPr>
        </p:nvSpPr>
        <p:spPr>
          <a:xfrm>
            <a:off x="4955458" y="2251587"/>
            <a:ext cx="6593075" cy="3972232"/>
          </a:xfrm>
        </p:spPr>
        <p:txBody>
          <a:bodyPr>
            <a:normAutofit/>
          </a:bodyPr>
          <a:lstStyle/>
          <a:p>
            <a:pPr marL="0" indent="0">
              <a:buNone/>
            </a:pPr>
            <a:r>
              <a:rPr lang="en-GB" dirty="0"/>
              <a:t>While AI is generally synonymous with artificial intelligence, more technically sophisticated systems can be described as “artificial general intelligence”. These systems are able to solve problems that are very different from those that can be solved with a machine, in an extremely fast and scalable fashion.</a:t>
            </a:r>
          </a:p>
          <a:p>
            <a:pPr marL="0" indent="0">
              <a:buNone/>
            </a:pPr>
            <a:endParaRPr lang="en-GB" dirty="0"/>
          </a:p>
          <a:p>
            <a:pPr marL="0" indent="0">
              <a:buNone/>
            </a:pPr>
            <a:r>
              <a:rPr lang="en-GB" dirty="0"/>
              <a:t>Since computer hardware has continued to improve to become incredibly efficient and powerful, many companies have sought to improve on machine learning capabilities — in the form of neural networks. Neural networks are simply algorithms that train one another by combining their experience to perform many different tasks.</a:t>
            </a:r>
            <a:endParaRPr lang="en-AU" dirty="0"/>
          </a:p>
        </p:txBody>
      </p:sp>
      <p:pic>
        <p:nvPicPr>
          <p:cNvPr id="2" name="Picture 1" descr="A red and black logo&#10;&#10;AI-generated content may be incorrect.">
            <a:extLst>
              <a:ext uri="{FF2B5EF4-FFF2-40B4-BE49-F238E27FC236}">
                <a16:creationId xmlns:a16="http://schemas.microsoft.com/office/drawing/2014/main" id="{ACED570B-3672-1BCE-A8BB-AD34C9F4FE4B}"/>
              </a:ext>
            </a:extLst>
          </p:cNvPr>
          <p:cNvPicPr>
            <a:picLocks noChangeAspect="1"/>
          </p:cNvPicPr>
          <p:nvPr/>
        </p:nvPicPr>
        <p:blipFill>
          <a:blip r:embed="rId5"/>
          <a:stretch>
            <a:fillRect/>
          </a:stretch>
        </p:blipFill>
        <p:spPr>
          <a:xfrm>
            <a:off x="0" y="0"/>
            <a:ext cx="1949034" cy="627655"/>
          </a:xfrm>
          <a:prstGeom prst="rect">
            <a:avLst/>
          </a:prstGeom>
        </p:spPr>
      </p:pic>
    </p:spTree>
    <p:extLst>
      <p:ext uri="{BB962C8B-B14F-4D97-AF65-F5344CB8AC3E}">
        <p14:creationId xmlns:p14="http://schemas.microsoft.com/office/powerpoint/2010/main" val="3589895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880D22-C103-4B3D-A986-42A88656AF85}"/>
              </a:ext>
            </a:extLst>
          </p:cNvPr>
          <p:cNvSpPr>
            <a:spLocks noGrp="1"/>
          </p:cNvSpPr>
          <p:nvPr>
            <p:ph type="title"/>
          </p:nvPr>
        </p:nvSpPr>
        <p:spPr>
          <a:xfrm>
            <a:off x="685799" y="1150076"/>
            <a:ext cx="3659389" cy="4557849"/>
          </a:xfrm>
        </p:spPr>
        <p:txBody>
          <a:bodyPr>
            <a:normAutofit/>
          </a:bodyPr>
          <a:lstStyle/>
          <a:p>
            <a:pPr algn="r"/>
            <a:r>
              <a:rPr lang="en-AU" b="1" dirty="0"/>
              <a:t>What is machine learning?</a:t>
            </a:r>
            <a:endParaRPr lang="en-AU"/>
          </a:p>
        </p:txBody>
      </p:sp>
      <p:cxnSp>
        <p:nvCxnSpPr>
          <p:cNvPr id="11" name="Straight Connector 10">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D4AB7C4-521F-4373-B3D7-4D8B78FB8BC4}"/>
              </a:ext>
            </a:extLst>
          </p:cNvPr>
          <p:cNvSpPr>
            <a:spLocks noGrp="1"/>
          </p:cNvSpPr>
          <p:nvPr>
            <p:ph idx="1"/>
          </p:nvPr>
        </p:nvSpPr>
        <p:spPr>
          <a:xfrm>
            <a:off x="4988658" y="627656"/>
            <a:ext cx="6517543" cy="5511888"/>
          </a:xfrm>
        </p:spPr>
        <p:txBody>
          <a:bodyPr>
            <a:normAutofit/>
          </a:bodyPr>
          <a:lstStyle/>
          <a:p>
            <a:pPr marL="0" indent="0" algn="just">
              <a:lnSpc>
                <a:spcPct val="90000"/>
              </a:lnSpc>
              <a:buNone/>
            </a:pPr>
            <a:r>
              <a:rPr lang="en-GB" sz="2000" dirty="0"/>
              <a:t>The first good example of machine learning was teaching artificial neural networks on how to recognize faces in a database.</a:t>
            </a:r>
          </a:p>
          <a:p>
            <a:pPr marL="0" indent="0" algn="just">
              <a:lnSpc>
                <a:spcPct val="90000"/>
              </a:lnSpc>
              <a:buNone/>
            </a:pPr>
            <a:endParaRPr lang="en-GB" sz="2000" dirty="0"/>
          </a:p>
          <a:p>
            <a:pPr marL="0" indent="0" algn="just">
              <a:lnSpc>
                <a:spcPct val="90000"/>
              </a:lnSpc>
              <a:buNone/>
            </a:pPr>
            <a:r>
              <a:rPr lang="en-GB" sz="2000" dirty="0"/>
              <a:t>Many more applications include the way we understand texts online and what a person writes on a piece of paper. AI can learn in an almost infinite variety of scenarios and situations.</a:t>
            </a:r>
          </a:p>
          <a:p>
            <a:pPr marL="0" indent="0" algn="just">
              <a:lnSpc>
                <a:spcPct val="90000"/>
              </a:lnSpc>
              <a:buNone/>
            </a:pPr>
            <a:endParaRPr lang="en-GB" sz="2000" dirty="0"/>
          </a:p>
          <a:p>
            <a:pPr marL="0" indent="0" algn="just">
              <a:lnSpc>
                <a:spcPct val="90000"/>
              </a:lnSpc>
              <a:buNone/>
            </a:pPr>
            <a:r>
              <a:rPr lang="en-GB" sz="2000" dirty="0"/>
              <a:t>Machine thinking is a term applied to machines that can learn from information. </a:t>
            </a:r>
          </a:p>
          <a:p>
            <a:pPr marL="0" indent="0" algn="just">
              <a:lnSpc>
                <a:spcPct val="90000"/>
              </a:lnSpc>
              <a:buNone/>
            </a:pPr>
            <a:endParaRPr lang="en-GB" sz="2000" dirty="0"/>
          </a:p>
          <a:p>
            <a:pPr marL="0" indent="0" algn="just">
              <a:lnSpc>
                <a:spcPct val="90000"/>
              </a:lnSpc>
              <a:buNone/>
            </a:pPr>
            <a:r>
              <a:rPr lang="en-GB" sz="2000" dirty="0"/>
              <a:t>The term uses the idea of “learning from mistakes”, meaning machines can use data to avoid or learn from mistakes, such as when a user is looking at a website and the image they see is not the perfect image, or when a human reads text and sees a spelling mistake.</a:t>
            </a:r>
            <a:endParaRPr lang="en-AU" sz="2000" dirty="0"/>
          </a:p>
        </p:txBody>
      </p:sp>
      <p:pic>
        <p:nvPicPr>
          <p:cNvPr id="4" name="Picture 3" descr="A red and black logo&#10;&#10;AI-generated content may be incorrect.">
            <a:extLst>
              <a:ext uri="{FF2B5EF4-FFF2-40B4-BE49-F238E27FC236}">
                <a16:creationId xmlns:a16="http://schemas.microsoft.com/office/drawing/2014/main" id="{23325908-522F-F775-91ED-4B5D2EDC73B9}"/>
              </a:ext>
            </a:extLst>
          </p:cNvPr>
          <p:cNvPicPr>
            <a:picLocks noChangeAspect="1"/>
          </p:cNvPicPr>
          <p:nvPr/>
        </p:nvPicPr>
        <p:blipFill>
          <a:blip r:embed="rId3"/>
          <a:stretch>
            <a:fillRect/>
          </a:stretch>
        </p:blipFill>
        <p:spPr>
          <a:xfrm>
            <a:off x="0" y="0"/>
            <a:ext cx="1949034" cy="627655"/>
          </a:xfrm>
          <a:prstGeom prst="rect">
            <a:avLst/>
          </a:prstGeom>
        </p:spPr>
      </p:pic>
    </p:spTree>
    <p:extLst>
      <p:ext uri="{BB962C8B-B14F-4D97-AF65-F5344CB8AC3E}">
        <p14:creationId xmlns:p14="http://schemas.microsoft.com/office/powerpoint/2010/main" val="4142436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76BE-586E-484E-9611-C6242252E094}"/>
              </a:ext>
            </a:extLst>
          </p:cNvPr>
          <p:cNvSpPr>
            <a:spLocks noGrp="1"/>
          </p:cNvSpPr>
          <p:nvPr>
            <p:ph type="title"/>
          </p:nvPr>
        </p:nvSpPr>
        <p:spPr/>
        <p:txBody>
          <a:bodyPr/>
          <a:lstStyle/>
          <a:p>
            <a:r>
              <a:rPr lang="en-AU" dirty="0"/>
              <a:t>A Look at Machine Learning in Action</a:t>
            </a:r>
          </a:p>
        </p:txBody>
      </p:sp>
      <p:pic>
        <p:nvPicPr>
          <p:cNvPr id="4" name="Online Media 3" title="A Deeper Look Into The Life of An Impressionist">
            <a:hlinkClick r:id="" action="ppaction://media"/>
            <a:extLst>
              <a:ext uri="{FF2B5EF4-FFF2-40B4-BE49-F238E27FC236}">
                <a16:creationId xmlns:a16="http://schemas.microsoft.com/office/drawing/2014/main" id="{FEE9F8BC-A034-4B58-90AC-F132F59240FA}"/>
              </a:ext>
            </a:extLst>
          </p:cNvPr>
          <p:cNvPicPr>
            <a:picLocks noGrp="1" noRot="1" noChangeAspect="1"/>
          </p:cNvPicPr>
          <p:nvPr>
            <p:ph idx="1"/>
            <a:videoFile r:link="rId1"/>
          </p:nvPr>
        </p:nvPicPr>
        <p:blipFill>
          <a:blip r:embed="rId3"/>
          <a:stretch>
            <a:fillRect/>
          </a:stretch>
        </p:blipFill>
        <p:spPr>
          <a:xfrm>
            <a:off x="1725734" y="2141538"/>
            <a:ext cx="8060104" cy="4533931"/>
          </a:xfrm>
          <a:prstGeom prst="rect">
            <a:avLst/>
          </a:prstGeom>
        </p:spPr>
      </p:pic>
      <p:pic>
        <p:nvPicPr>
          <p:cNvPr id="3" name="Picture 2" descr="A red and black logo&#10;&#10;AI-generated content may be incorrect.">
            <a:extLst>
              <a:ext uri="{FF2B5EF4-FFF2-40B4-BE49-F238E27FC236}">
                <a16:creationId xmlns:a16="http://schemas.microsoft.com/office/drawing/2014/main" id="{BDD5C47E-ECB0-1861-34F1-4D7B8ED7B3D2}"/>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370068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4CCA27-4253-4032-820C-667C3612127B}"/>
              </a:ext>
            </a:extLst>
          </p:cNvPr>
          <p:cNvSpPr>
            <a:spLocks noGrp="1"/>
          </p:cNvSpPr>
          <p:nvPr>
            <p:ph type="title"/>
          </p:nvPr>
        </p:nvSpPr>
        <p:spPr>
          <a:xfrm>
            <a:off x="685799" y="1150076"/>
            <a:ext cx="3659389" cy="4557849"/>
          </a:xfrm>
        </p:spPr>
        <p:txBody>
          <a:bodyPr>
            <a:normAutofit/>
          </a:bodyPr>
          <a:lstStyle/>
          <a:p>
            <a:pPr algn="r"/>
            <a:r>
              <a:rPr lang="en-AU" b="1" dirty="0"/>
              <a:t>What is Deep Learning?</a:t>
            </a:r>
            <a:endParaRPr lang="en-AU"/>
          </a:p>
        </p:txBody>
      </p:sp>
      <p:cxnSp>
        <p:nvCxnSpPr>
          <p:cNvPr id="11" name="Straight Connector 10">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5368CB-4AC7-4B07-ADBF-D5045C502070}"/>
              </a:ext>
            </a:extLst>
          </p:cNvPr>
          <p:cNvSpPr>
            <a:spLocks noGrp="1"/>
          </p:cNvSpPr>
          <p:nvPr>
            <p:ph idx="1"/>
          </p:nvPr>
        </p:nvSpPr>
        <p:spPr>
          <a:xfrm>
            <a:off x="4988658" y="726622"/>
            <a:ext cx="6517543" cy="5363936"/>
          </a:xfrm>
        </p:spPr>
        <p:txBody>
          <a:bodyPr>
            <a:normAutofit/>
          </a:bodyPr>
          <a:lstStyle/>
          <a:p>
            <a:pPr marL="0" indent="0" algn="just">
              <a:buNone/>
            </a:pPr>
            <a:r>
              <a:rPr lang="en-GB" sz="2000" dirty="0"/>
              <a:t>Deep Learning is a general-purpose, AI-based computer method of classifying a data set as containing “interesting” or “uninteresting” features and producing a training algorithm that can be applied to specific examples.</a:t>
            </a:r>
          </a:p>
          <a:p>
            <a:pPr marL="0" indent="0" algn="just">
              <a:buNone/>
            </a:pPr>
            <a:endParaRPr lang="en-GB" sz="2000" dirty="0"/>
          </a:p>
          <a:p>
            <a:pPr marL="0" indent="0" algn="just">
              <a:buNone/>
            </a:pPr>
            <a:r>
              <a:rPr lang="en-GB" sz="2000" dirty="0"/>
              <a:t>The machine learns to do math and physics by itself. It learns every bit about the material and the data it looks at.</a:t>
            </a:r>
          </a:p>
          <a:p>
            <a:pPr marL="0" indent="0" algn="just">
              <a:buNone/>
            </a:pPr>
            <a:endParaRPr lang="en-GB" sz="2000" dirty="0"/>
          </a:p>
          <a:p>
            <a:pPr marL="0" indent="0" algn="just">
              <a:buNone/>
            </a:pPr>
            <a:r>
              <a:rPr lang="en-GB" sz="2000" dirty="0"/>
              <a:t>Deep neural networks can produce stunning results; they can find hidden patterns in data by learning, say, to identify the frequency of one or two letters in a text. This is called backpropagation and takes away a lot of human work thanks to AI technology.</a:t>
            </a:r>
            <a:endParaRPr lang="en-AU" sz="2000" dirty="0"/>
          </a:p>
        </p:txBody>
      </p:sp>
      <p:pic>
        <p:nvPicPr>
          <p:cNvPr id="4" name="Picture 3" descr="A red and black logo&#10;&#10;AI-generated content may be incorrect.">
            <a:extLst>
              <a:ext uri="{FF2B5EF4-FFF2-40B4-BE49-F238E27FC236}">
                <a16:creationId xmlns:a16="http://schemas.microsoft.com/office/drawing/2014/main" id="{851A4B4F-4918-5971-673C-9FF9F9429C66}"/>
              </a:ext>
            </a:extLst>
          </p:cNvPr>
          <p:cNvPicPr>
            <a:picLocks noChangeAspect="1"/>
          </p:cNvPicPr>
          <p:nvPr/>
        </p:nvPicPr>
        <p:blipFill>
          <a:blip r:embed="rId3"/>
          <a:stretch>
            <a:fillRect/>
          </a:stretch>
        </p:blipFill>
        <p:spPr>
          <a:xfrm>
            <a:off x="0" y="0"/>
            <a:ext cx="1949034" cy="627655"/>
          </a:xfrm>
          <a:prstGeom prst="rect">
            <a:avLst/>
          </a:prstGeom>
        </p:spPr>
      </p:pic>
    </p:spTree>
    <p:extLst>
      <p:ext uri="{BB962C8B-B14F-4D97-AF65-F5344CB8AC3E}">
        <p14:creationId xmlns:p14="http://schemas.microsoft.com/office/powerpoint/2010/main" val="194638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C032A-8960-4F3F-A939-4D2E17F6ACE0}"/>
              </a:ext>
            </a:extLst>
          </p:cNvPr>
          <p:cNvSpPr>
            <a:spLocks noGrp="1"/>
          </p:cNvSpPr>
          <p:nvPr>
            <p:ph type="title"/>
          </p:nvPr>
        </p:nvSpPr>
        <p:spPr>
          <a:xfrm>
            <a:off x="825909" y="808055"/>
            <a:ext cx="3979205" cy="1453363"/>
          </a:xfrm>
        </p:spPr>
        <p:txBody>
          <a:bodyPr>
            <a:normAutofit/>
          </a:bodyPr>
          <a:lstStyle/>
          <a:p>
            <a:r>
              <a:rPr lang="en-AU" dirty="0"/>
              <a:t>AI used Right NOW in Business</a:t>
            </a:r>
          </a:p>
        </p:txBody>
      </p:sp>
      <p:sp>
        <p:nvSpPr>
          <p:cNvPr id="3" name="Content Placeholder 2">
            <a:extLst>
              <a:ext uri="{FF2B5EF4-FFF2-40B4-BE49-F238E27FC236}">
                <a16:creationId xmlns:a16="http://schemas.microsoft.com/office/drawing/2014/main" id="{867A826D-BC0C-441E-91C4-09A866EA9330}"/>
              </a:ext>
            </a:extLst>
          </p:cNvPr>
          <p:cNvSpPr>
            <a:spLocks noGrp="1"/>
          </p:cNvSpPr>
          <p:nvPr>
            <p:ph idx="1"/>
          </p:nvPr>
        </p:nvSpPr>
        <p:spPr>
          <a:xfrm>
            <a:off x="802178" y="2261420"/>
            <a:ext cx="4002936" cy="3637935"/>
          </a:xfrm>
        </p:spPr>
        <p:txBody>
          <a:bodyPr>
            <a:normAutofit/>
          </a:bodyPr>
          <a:lstStyle/>
          <a:p>
            <a:pPr marL="0" indent="0">
              <a:buNone/>
            </a:pPr>
            <a:r>
              <a:rPr lang="en-GB" b="1" dirty="0"/>
              <a:t>Amazon</a:t>
            </a:r>
          </a:p>
          <a:p>
            <a:pPr marL="0" indent="0" algn="just">
              <a:buNone/>
            </a:pPr>
            <a:r>
              <a:rPr lang="en-GB" dirty="0"/>
              <a:t>Amazon’s machine learning system </a:t>
            </a:r>
            <a:r>
              <a:rPr lang="en-GB" dirty="0" err="1"/>
              <a:t>Rekognition</a:t>
            </a:r>
            <a:r>
              <a:rPr lang="en-GB" dirty="0"/>
              <a:t>, which it sells to advertising and marketing companies, but it also sells </a:t>
            </a:r>
            <a:r>
              <a:rPr lang="en-GB" dirty="0" err="1"/>
              <a:t>Rekognition</a:t>
            </a:r>
            <a:r>
              <a:rPr lang="en-GB" dirty="0"/>
              <a:t> to police forces, immigration services, and others looking to keep an eye on the ‘bad guys’. </a:t>
            </a:r>
          </a:p>
          <a:p>
            <a:pPr marL="0" indent="0">
              <a:buNone/>
            </a:pPr>
            <a:endParaRPr lang="en-GB" dirty="0"/>
          </a:p>
          <a:p>
            <a:pPr marL="0" indent="0">
              <a:buNone/>
            </a:pPr>
            <a:r>
              <a:rPr lang="en-AU" dirty="0">
                <a:hlinkClick r:id="rId3"/>
              </a:rPr>
              <a:t>https://aws.amazon.com/rekognition/</a:t>
            </a:r>
            <a:endParaRPr lang="en-AU" dirty="0"/>
          </a:p>
        </p:txBody>
      </p:sp>
      <p:pic>
        <p:nvPicPr>
          <p:cNvPr id="2050" name="Picture 2" descr="Image result for amazon rekognition">
            <a:extLst>
              <a:ext uri="{FF2B5EF4-FFF2-40B4-BE49-F238E27FC236}">
                <a16:creationId xmlns:a16="http://schemas.microsoft.com/office/drawing/2014/main" id="{668CABFB-D9EF-4CEB-87CD-3D2EAD84031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89752" y="1823986"/>
            <a:ext cx="6095593" cy="304779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965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827ED-EB1F-444E-B744-B2FF65398675}"/>
              </a:ext>
            </a:extLst>
          </p:cNvPr>
          <p:cNvSpPr>
            <a:spLocks noGrp="1"/>
          </p:cNvSpPr>
          <p:nvPr>
            <p:ph type="title"/>
          </p:nvPr>
        </p:nvSpPr>
        <p:spPr>
          <a:xfrm>
            <a:off x="685802" y="609600"/>
            <a:ext cx="6282266" cy="1456267"/>
          </a:xfrm>
        </p:spPr>
        <p:txBody>
          <a:bodyPr>
            <a:normAutofit/>
          </a:bodyPr>
          <a:lstStyle/>
          <a:p>
            <a:r>
              <a:rPr lang="en-AU" dirty="0"/>
              <a:t>AI used Right NOW in Business</a:t>
            </a:r>
          </a:p>
        </p:txBody>
      </p:sp>
      <p:sp>
        <p:nvSpPr>
          <p:cNvPr id="3" name="Content Placeholder 2">
            <a:extLst>
              <a:ext uri="{FF2B5EF4-FFF2-40B4-BE49-F238E27FC236}">
                <a16:creationId xmlns:a16="http://schemas.microsoft.com/office/drawing/2014/main" id="{7C8F5C68-CD56-408B-A22C-75877DAFA0CC}"/>
              </a:ext>
            </a:extLst>
          </p:cNvPr>
          <p:cNvSpPr>
            <a:spLocks noGrp="1"/>
          </p:cNvSpPr>
          <p:nvPr>
            <p:ph idx="1"/>
          </p:nvPr>
        </p:nvSpPr>
        <p:spPr>
          <a:xfrm>
            <a:off x="685802" y="2142067"/>
            <a:ext cx="6282266" cy="4315883"/>
          </a:xfrm>
        </p:spPr>
        <p:txBody>
          <a:bodyPr>
            <a:normAutofit/>
          </a:bodyPr>
          <a:lstStyle/>
          <a:p>
            <a:pPr marL="0" indent="0" algn="just">
              <a:lnSpc>
                <a:spcPct val="90000"/>
              </a:lnSpc>
              <a:buNone/>
            </a:pPr>
            <a:r>
              <a:rPr lang="en-AU" sz="1600" b="1" dirty="0"/>
              <a:t>John Deere</a:t>
            </a:r>
          </a:p>
          <a:p>
            <a:pPr algn="just">
              <a:lnSpc>
                <a:spcPct val="90000"/>
              </a:lnSpc>
            </a:pPr>
            <a:r>
              <a:rPr lang="en-GB" sz="1600" dirty="0"/>
              <a:t>One application of Blue River’s technology has been in the development of Deere’s See and Spray pesticide and herbicide distribution systems. This involves using smart cameras powered by computer vision, which can distinguish between healthy and unhealthy crops as machinery passes through the field. While traditionally the decision about whether to dose a crop with chemicals has been made on a field-by-field basis, this system allows targeted bursts of chemicals to be directed precisely where they are needed, at individual plants – hence the 80 to 90% reduction in herbicide use touted above.</a:t>
            </a:r>
          </a:p>
          <a:p>
            <a:pPr algn="just">
              <a:lnSpc>
                <a:spcPct val="90000"/>
              </a:lnSpc>
            </a:pPr>
            <a:r>
              <a:rPr lang="en-GB" sz="1600" dirty="0"/>
              <a:t>More cameras monitor the detritus from the harvesting operation – stalks, leaves, and cobs – as they are ejected from the rear of the harvester to become fertilizer for the fields. These cameras check that no grains are being ejected – with the aim being to ensure zero wastage</a:t>
            </a:r>
            <a:r>
              <a:rPr lang="en-GB" sz="1500" dirty="0"/>
              <a:t>.</a:t>
            </a:r>
          </a:p>
          <a:p>
            <a:pPr>
              <a:lnSpc>
                <a:spcPct val="90000"/>
              </a:lnSpc>
            </a:pPr>
            <a:endParaRPr lang="en-AU" sz="1500" dirty="0"/>
          </a:p>
        </p:txBody>
      </p:sp>
      <p:pic>
        <p:nvPicPr>
          <p:cNvPr id="3074" name="Picture 2" descr="Image result for john deere logo transparent background">
            <a:extLst>
              <a:ext uri="{FF2B5EF4-FFF2-40B4-BE49-F238E27FC236}">
                <a16:creationId xmlns:a16="http://schemas.microsoft.com/office/drawing/2014/main" id="{ABD9195F-AB22-4E97-9091-1E98C32B95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90936" y="2238739"/>
            <a:ext cx="3445714" cy="2304321"/>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5349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5D20-A3A2-4BAC-9AAD-A12DE607225D}"/>
              </a:ext>
            </a:extLst>
          </p:cNvPr>
          <p:cNvSpPr>
            <a:spLocks noGrp="1"/>
          </p:cNvSpPr>
          <p:nvPr>
            <p:ph type="title"/>
          </p:nvPr>
        </p:nvSpPr>
        <p:spPr>
          <a:xfrm>
            <a:off x="1361187" y="1030288"/>
            <a:ext cx="4099947" cy="1035579"/>
          </a:xfrm>
        </p:spPr>
        <p:txBody>
          <a:bodyPr>
            <a:normAutofit/>
          </a:bodyPr>
          <a:lstStyle/>
          <a:p>
            <a:pPr>
              <a:lnSpc>
                <a:spcPct val="90000"/>
              </a:lnSpc>
            </a:pPr>
            <a:r>
              <a:rPr lang="en-AU" sz="3300" dirty="0"/>
              <a:t>AI used Right NOW in Business</a:t>
            </a:r>
          </a:p>
        </p:txBody>
      </p:sp>
      <p:sp>
        <p:nvSpPr>
          <p:cNvPr id="11" name="Rectangle 10">
            <a:extLst>
              <a:ext uri="{FF2B5EF4-FFF2-40B4-BE49-F238E27FC236}">
                <a16:creationId xmlns:a16="http://schemas.microsoft.com/office/drawing/2014/main" id="{738C413B-57E4-4FAD-AF00-1E89B42731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3EEB03-96DB-4F6D-89D7-B8FEC1979CB3}"/>
              </a:ext>
            </a:extLst>
          </p:cNvPr>
          <p:cNvSpPr>
            <a:spLocks noGrp="1"/>
          </p:cNvSpPr>
          <p:nvPr>
            <p:ph idx="1"/>
          </p:nvPr>
        </p:nvSpPr>
        <p:spPr>
          <a:xfrm>
            <a:off x="1361187" y="2142067"/>
            <a:ext cx="4099947" cy="3649133"/>
          </a:xfrm>
        </p:spPr>
        <p:txBody>
          <a:bodyPr>
            <a:normAutofit/>
          </a:bodyPr>
          <a:lstStyle/>
          <a:p>
            <a:pPr marL="0" indent="0">
              <a:buNone/>
            </a:pPr>
            <a:r>
              <a:rPr lang="en-AU" sz="2400" b="1" dirty="0"/>
              <a:t>Stitch Fix</a:t>
            </a:r>
          </a:p>
          <a:p>
            <a:r>
              <a:rPr lang="en-AU" sz="2400" dirty="0"/>
              <a:t>AI Powered personal shopping</a:t>
            </a:r>
          </a:p>
          <a:p>
            <a:pPr algn="just"/>
            <a:r>
              <a:rPr lang="en-AU" sz="2400" dirty="0"/>
              <a:t>Tailors size, fit, style and personal preferences based on a tailor-made profile and what items are kept from the service.</a:t>
            </a:r>
          </a:p>
          <a:p>
            <a:endParaRPr lang="en-AU" dirty="0"/>
          </a:p>
        </p:txBody>
      </p:sp>
      <p:sp>
        <p:nvSpPr>
          <p:cNvPr id="13" name="Rounded Rectangle 30">
            <a:extLst>
              <a:ext uri="{FF2B5EF4-FFF2-40B4-BE49-F238E27FC236}">
                <a16:creationId xmlns:a16="http://schemas.microsoft.com/office/drawing/2014/main" id="{96184565-6B22-40B8-AEFC-E5D103C55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626261"/>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clothes on a rack&#10;&#10;AI-generated content may be incorrect.">
            <a:extLst>
              <a:ext uri="{FF2B5EF4-FFF2-40B4-BE49-F238E27FC236}">
                <a16:creationId xmlns:a16="http://schemas.microsoft.com/office/drawing/2014/main" id="{5B6447F0-5974-4394-92DD-14580A610E41}"/>
              </a:ext>
            </a:extLst>
          </p:cNvPr>
          <p:cNvPicPr>
            <a:picLocks noChangeAspect="1"/>
          </p:cNvPicPr>
          <p:nvPr/>
        </p:nvPicPr>
        <p:blipFill>
          <a:blip r:embed="rId3"/>
          <a:stretch>
            <a:fillRect/>
          </a:stretch>
        </p:blipFill>
        <p:spPr>
          <a:xfrm>
            <a:off x="6208709" y="1144269"/>
            <a:ext cx="5204358" cy="1665394"/>
          </a:xfrm>
          <a:prstGeom prst="roundRect">
            <a:avLst>
              <a:gd name="adj" fmla="val 5453"/>
            </a:avLst>
          </a:prstGeom>
          <a:ln w="50800" cap="sq" cmpd="dbl">
            <a:noFill/>
            <a:miter lim="800000"/>
          </a:ln>
          <a:effectLst/>
        </p:spPr>
      </p:pic>
      <p:sp>
        <p:nvSpPr>
          <p:cNvPr id="15" name="Rounded Rectangle 35">
            <a:extLst>
              <a:ext uri="{FF2B5EF4-FFF2-40B4-BE49-F238E27FC236}">
                <a16:creationId xmlns:a16="http://schemas.microsoft.com/office/drawing/2014/main" id="{A9B5337D-1BB2-4459-9BD6-59184E383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3515716"/>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screen with white text&#10;&#10;AI-generated content may be incorrect.">
            <a:extLst>
              <a:ext uri="{FF2B5EF4-FFF2-40B4-BE49-F238E27FC236}">
                <a16:creationId xmlns:a16="http://schemas.microsoft.com/office/drawing/2014/main" id="{5C48FFF5-E0DC-4AA2-BEEA-2D26C822D1F2}"/>
              </a:ext>
            </a:extLst>
          </p:cNvPr>
          <p:cNvPicPr>
            <a:picLocks noChangeAspect="1"/>
          </p:cNvPicPr>
          <p:nvPr/>
        </p:nvPicPr>
        <p:blipFill>
          <a:blip r:embed="rId4"/>
          <a:stretch>
            <a:fillRect/>
          </a:stretch>
        </p:blipFill>
        <p:spPr>
          <a:xfrm>
            <a:off x="6208709" y="4261415"/>
            <a:ext cx="5204358" cy="1210012"/>
          </a:xfrm>
          <a:prstGeom prst="roundRect">
            <a:avLst>
              <a:gd name="adj" fmla="val 5453"/>
            </a:avLst>
          </a:prstGeom>
          <a:ln w="50800" cap="sq" cmpd="dbl">
            <a:noFill/>
            <a:miter lim="800000"/>
          </a:ln>
          <a:effectLst/>
        </p:spPr>
      </p:pic>
      <p:pic>
        <p:nvPicPr>
          <p:cNvPr id="6" name="Picture 5" descr="A red and black logo&#10;&#10;AI-generated content may be incorrect.">
            <a:extLst>
              <a:ext uri="{FF2B5EF4-FFF2-40B4-BE49-F238E27FC236}">
                <a16:creationId xmlns:a16="http://schemas.microsoft.com/office/drawing/2014/main" id="{26F488C3-A510-546A-C970-1EEB5AF87488}"/>
              </a:ext>
            </a:extLst>
          </p:cNvPr>
          <p:cNvPicPr>
            <a:picLocks noChangeAspect="1"/>
          </p:cNvPicPr>
          <p:nvPr/>
        </p:nvPicPr>
        <p:blipFill>
          <a:blip r:embed="rId5"/>
          <a:stretch>
            <a:fillRect/>
          </a:stretch>
        </p:blipFill>
        <p:spPr>
          <a:xfrm>
            <a:off x="0" y="0"/>
            <a:ext cx="1949034" cy="627655"/>
          </a:xfrm>
          <a:prstGeom prst="rect">
            <a:avLst/>
          </a:prstGeom>
        </p:spPr>
      </p:pic>
    </p:spTree>
    <p:extLst>
      <p:ext uri="{BB962C8B-B14F-4D97-AF65-F5344CB8AC3E}">
        <p14:creationId xmlns:p14="http://schemas.microsoft.com/office/powerpoint/2010/main" val="1905978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6060E-B25A-4507-A376-646B41B5AEB8}"/>
              </a:ext>
            </a:extLst>
          </p:cNvPr>
          <p:cNvSpPr>
            <a:spLocks noGrp="1"/>
          </p:cNvSpPr>
          <p:nvPr>
            <p:ph type="title"/>
          </p:nvPr>
        </p:nvSpPr>
        <p:spPr>
          <a:xfrm>
            <a:off x="7865806" y="643463"/>
            <a:ext cx="3706762" cy="1608124"/>
          </a:xfrm>
        </p:spPr>
        <p:txBody>
          <a:bodyPr>
            <a:normAutofit/>
          </a:bodyPr>
          <a:lstStyle/>
          <a:p>
            <a:pPr>
              <a:lnSpc>
                <a:spcPct val="90000"/>
              </a:lnSpc>
            </a:pPr>
            <a:r>
              <a:rPr lang="en-AU" b="1" dirty="0"/>
              <a:t>1760 - </a:t>
            </a:r>
            <a:r>
              <a:rPr lang="en-GB" b="1" dirty="0"/>
              <a:t>The First Industrial Revolution</a:t>
            </a:r>
            <a:endParaRPr lang="en-AU" b="1"/>
          </a:p>
        </p:txBody>
      </p:sp>
      <p:pic>
        <p:nvPicPr>
          <p:cNvPr id="5" name="Picture 4">
            <a:extLst>
              <a:ext uri="{FF2B5EF4-FFF2-40B4-BE49-F238E27FC236}">
                <a16:creationId xmlns:a16="http://schemas.microsoft.com/office/drawing/2014/main" id="{FD8F6297-E129-4BB6-8533-7EA49C08AB1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837473B0-CC2E-450A-ABE3-18F120FF3D39}">
                <a1611:picAttrSrcUrl xmlns:a1611="http://schemas.microsoft.com/office/drawing/2016/11/main" r:id="rId5"/>
              </a:ext>
            </a:extLst>
          </a:blip>
          <a:srcRect l="9653" r="16282" b="-2"/>
          <a:stretch>
            <a:fillRect/>
          </a:stretch>
        </p:blipFill>
        <p:spPr>
          <a:xfrm>
            <a:off x="20" y="975"/>
            <a:ext cx="7552924" cy="6858000"/>
          </a:xfrm>
          <a:prstGeom prst="rect">
            <a:avLst/>
          </a:prstGeom>
        </p:spPr>
      </p:pic>
      <p:sp>
        <p:nvSpPr>
          <p:cNvPr id="3" name="Content Placeholder 2">
            <a:extLst>
              <a:ext uri="{FF2B5EF4-FFF2-40B4-BE49-F238E27FC236}">
                <a16:creationId xmlns:a16="http://schemas.microsoft.com/office/drawing/2014/main" id="{DFB8671D-F0B0-4BB8-B238-16F0D8378C59}"/>
              </a:ext>
            </a:extLst>
          </p:cNvPr>
          <p:cNvSpPr>
            <a:spLocks noGrp="1"/>
          </p:cNvSpPr>
          <p:nvPr>
            <p:ph idx="1"/>
          </p:nvPr>
        </p:nvSpPr>
        <p:spPr>
          <a:xfrm>
            <a:off x="7865806" y="2251587"/>
            <a:ext cx="3706762" cy="3972232"/>
          </a:xfrm>
        </p:spPr>
        <p:txBody>
          <a:bodyPr>
            <a:normAutofit/>
          </a:bodyPr>
          <a:lstStyle/>
          <a:p>
            <a:pPr marL="0" indent="0">
              <a:lnSpc>
                <a:spcPct val="90000"/>
              </a:lnSpc>
              <a:buNone/>
            </a:pPr>
            <a:r>
              <a:rPr lang="en-GB" b="1" dirty="0"/>
              <a:t>The Age of Mechanical Production</a:t>
            </a:r>
            <a:endParaRPr lang="en-AU" b="1"/>
          </a:p>
          <a:p>
            <a:pPr>
              <a:lnSpc>
                <a:spcPct val="90000"/>
              </a:lnSpc>
            </a:pPr>
            <a:r>
              <a:rPr lang="en-AU" dirty="0"/>
              <a:t>Society shifts from agrarian to urbanised</a:t>
            </a:r>
            <a:endParaRPr lang="en-AU"/>
          </a:p>
          <a:p>
            <a:pPr>
              <a:lnSpc>
                <a:spcPct val="90000"/>
              </a:lnSpc>
            </a:pPr>
            <a:r>
              <a:rPr lang="en-AU" dirty="0"/>
              <a:t>Steam becomes mainstream</a:t>
            </a:r>
            <a:endParaRPr lang="en-AU"/>
          </a:p>
          <a:p>
            <a:pPr lvl="1">
              <a:lnSpc>
                <a:spcPct val="90000"/>
              </a:lnSpc>
            </a:pPr>
            <a:r>
              <a:rPr lang="en-AU" dirty="0"/>
              <a:t>Steam power</a:t>
            </a:r>
            <a:endParaRPr lang="en-AU"/>
          </a:p>
          <a:p>
            <a:pPr lvl="1">
              <a:lnSpc>
                <a:spcPct val="90000"/>
              </a:lnSpc>
            </a:pPr>
            <a:r>
              <a:rPr lang="en-AU" dirty="0"/>
              <a:t>Steam ships</a:t>
            </a:r>
            <a:endParaRPr lang="en-AU"/>
          </a:p>
          <a:p>
            <a:pPr lvl="1">
              <a:lnSpc>
                <a:spcPct val="90000"/>
              </a:lnSpc>
            </a:pPr>
            <a:r>
              <a:rPr lang="en-AU" dirty="0"/>
              <a:t>Steam trains</a:t>
            </a:r>
            <a:endParaRPr lang="en-AU"/>
          </a:p>
          <a:p>
            <a:pPr>
              <a:lnSpc>
                <a:spcPct val="90000"/>
              </a:lnSpc>
            </a:pPr>
            <a:r>
              <a:rPr lang="en-AU" dirty="0"/>
              <a:t>The dawn of factories</a:t>
            </a:r>
            <a:endParaRPr lang="en-AU"/>
          </a:p>
          <a:p>
            <a:pPr lvl="1">
              <a:lnSpc>
                <a:spcPct val="90000"/>
              </a:lnSpc>
            </a:pPr>
            <a:r>
              <a:rPr lang="en-AU" dirty="0"/>
              <a:t>Child Labour</a:t>
            </a:r>
            <a:endParaRPr lang="en-AU"/>
          </a:p>
          <a:p>
            <a:pPr lvl="1">
              <a:lnSpc>
                <a:spcPct val="90000"/>
              </a:lnSpc>
            </a:pPr>
            <a:r>
              <a:rPr lang="en-AU" dirty="0"/>
              <a:t>14-hour shifts</a:t>
            </a:r>
            <a:endParaRPr lang="en-AU"/>
          </a:p>
          <a:p>
            <a:pPr>
              <a:lnSpc>
                <a:spcPct val="90000"/>
              </a:lnSpc>
            </a:pPr>
            <a:r>
              <a:rPr lang="en-AU" dirty="0"/>
              <a:t>Cities and industry begins to grow</a:t>
            </a:r>
            <a:endParaRPr lang="en-AU"/>
          </a:p>
        </p:txBody>
      </p:sp>
      <p:pic>
        <p:nvPicPr>
          <p:cNvPr id="4" name="Picture 3" descr="A red and black logo&#10;&#10;AI-generated content may be incorrect.">
            <a:extLst>
              <a:ext uri="{FF2B5EF4-FFF2-40B4-BE49-F238E27FC236}">
                <a16:creationId xmlns:a16="http://schemas.microsoft.com/office/drawing/2014/main" id="{499A03EE-103C-B84C-32C4-9C535CA54F59}"/>
              </a:ext>
            </a:extLst>
          </p:cNvPr>
          <p:cNvPicPr>
            <a:picLocks noChangeAspect="1"/>
          </p:cNvPicPr>
          <p:nvPr/>
        </p:nvPicPr>
        <p:blipFill>
          <a:blip r:embed="rId6"/>
          <a:stretch>
            <a:fillRect/>
          </a:stretch>
        </p:blipFill>
        <p:spPr>
          <a:xfrm>
            <a:off x="0" y="0"/>
            <a:ext cx="1949034" cy="627655"/>
          </a:xfrm>
          <a:prstGeom prst="rect">
            <a:avLst/>
          </a:prstGeom>
        </p:spPr>
      </p:pic>
      <p:sp>
        <p:nvSpPr>
          <p:cNvPr id="6" name="TextBox 5">
            <a:extLst>
              <a:ext uri="{FF2B5EF4-FFF2-40B4-BE49-F238E27FC236}">
                <a16:creationId xmlns:a16="http://schemas.microsoft.com/office/drawing/2014/main" id="{4A569E46-06BD-4DA7-B051-96362F68B8C6}"/>
              </a:ext>
            </a:extLst>
          </p:cNvPr>
          <p:cNvSpPr txBox="1"/>
          <p:nvPr/>
        </p:nvSpPr>
        <p:spPr>
          <a:xfrm>
            <a:off x="5245902" y="6658920"/>
            <a:ext cx="2307042"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5" tooltip="https://en.wikipedia.org/wiki/Queensland_Pioneer_Steam_Railway">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AU" sz="700">
              <a:solidFill>
                <a:srgbClr val="FFFFFF"/>
              </a:solidFill>
            </a:endParaRPr>
          </a:p>
        </p:txBody>
      </p:sp>
    </p:spTree>
    <p:extLst>
      <p:ext uri="{BB962C8B-B14F-4D97-AF65-F5344CB8AC3E}">
        <p14:creationId xmlns:p14="http://schemas.microsoft.com/office/powerpoint/2010/main" val="39925250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mage result for open ai">
            <a:extLst>
              <a:ext uri="{FF2B5EF4-FFF2-40B4-BE49-F238E27FC236}">
                <a16:creationId xmlns:a16="http://schemas.microsoft.com/office/drawing/2014/main" id="{ED307CA5-FCC6-48F8-85CC-86590078ECDB}"/>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4104">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80B65D3-1C79-4EEC-9E52-7BBB3FF22653}"/>
              </a:ext>
            </a:extLst>
          </p:cNvPr>
          <p:cNvSpPr>
            <a:spLocks noGrp="1"/>
          </p:cNvSpPr>
          <p:nvPr>
            <p:ph type="title"/>
          </p:nvPr>
        </p:nvSpPr>
        <p:spPr>
          <a:xfrm>
            <a:off x="873579" y="609600"/>
            <a:ext cx="9943647" cy="1456267"/>
          </a:xfrm>
        </p:spPr>
        <p:txBody>
          <a:bodyPr>
            <a:normAutofit/>
          </a:bodyPr>
          <a:lstStyle/>
          <a:p>
            <a:r>
              <a:rPr lang="en-AU" b="1" dirty="0"/>
              <a:t>AI used Right NOW in Business</a:t>
            </a:r>
          </a:p>
        </p:txBody>
      </p:sp>
      <p:sp>
        <p:nvSpPr>
          <p:cNvPr id="3" name="Content Placeholder 2">
            <a:extLst>
              <a:ext uri="{FF2B5EF4-FFF2-40B4-BE49-F238E27FC236}">
                <a16:creationId xmlns:a16="http://schemas.microsoft.com/office/drawing/2014/main" id="{E16B4761-2C49-444A-A6C1-AD0C1CAE2FAE}"/>
              </a:ext>
            </a:extLst>
          </p:cNvPr>
          <p:cNvSpPr>
            <a:spLocks noGrp="1"/>
          </p:cNvSpPr>
          <p:nvPr>
            <p:ph idx="1"/>
          </p:nvPr>
        </p:nvSpPr>
        <p:spPr>
          <a:xfrm>
            <a:off x="873579" y="2142067"/>
            <a:ext cx="9943647" cy="3649133"/>
          </a:xfrm>
        </p:spPr>
        <p:txBody>
          <a:bodyPr>
            <a:normAutofit/>
          </a:bodyPr>
          <a:lstStyle/>
          <a:p>
            <a:pPr marL="0" indent="0" algn="just">
              <a:buNone/>
            </a:pPr>
            <a:r>
              <a:rPr lang="en-AU" dirty="0" err="1"/>
              <a:t>OpenAI</a:t>
            </a:r>
            <a:endParaRPr lang="en-AU" sz="2800" dirty="0"/>
          </a:p>
          <a:p>
            <a:pPr marL="0" indent="0" algn="just">
              <a:buNone/>
            </a:pPr>
            <a:r>
              <a:rPr lang="en-GB" sz="2800" dirty="0" err="1"/>
              <a:t>OpenAI’s</a:t>
            </a:r>
            <a:r>
              <a:rPr lang="en-GB" sz="2800" dirty="0"/>
              <a:t> mission is to ensure that artificial general intelligence (AGI)—by which we mean highly autonomous systems that outperform humans at most economically valuable work—benefits all of humanity. We will attempt to directly build safe and beneficial AGI, but will also consider our mission fulfilled if our work aids others to achieve this outcome.</a:t>
            </a:r>
            <a:endParaRPr lang="en-AU" sz="2800" dirty="0"/>
          </a:p>
        </p:txBody>
      </p:sp>
      <p:pic>
        <p:nvPicPr>
          <p:cNvPr id="4" name="Picture 3" descr="A red and black logo&#10;&#10;AI-generated content may be incorrect.">
            <a:extLst>
              <a:ext uri="{FF2B5EF4-FFF2-40B4-BE49-F238E27FC236}">
                <a16:creationId xmlns:a16="http://schemas.microsoft.com/office/drawing/2014/main" id="{8F615D62-D897-AA1C-1073-7D0CF3671A46}"/>
              </a:ext>
            </a:extLst>
          </p:cNvPr>
          <p:cNvPicPr>
            <a:picLocks noChangeAspect="1"/>
          </p:cNvPicPr>
          <p:nvPr/>
        </p:nvPicPr>
        <p:blipFill>
          <a:blip r:embed="rId5"/>
          <a:stretch>
            <a:fillRect/>
          </a:stretch>
        </p:blipFill>
        <p:spPr>
          <a:xfrm>
            <a:off x="0" y="0"/>
            <a:ext cx="1949034" cy="627655"/>
          </a:xfrm>
          <a:prstGeom prst="rect">
            <a:avLst/>
          </a:prstGeom>
        </p:spPr>
      </p:pic>
    </p:spTree>
    <p:extLst>
      <p:ext uri="{BB962C8B-B14F-4D97-AF65-F5344CB8AC3E}">
        <p14:creationId xmlns:p14="http://schemas.microsoft.com/office/powerpoint/2010/main" val="122382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90F7-E8D7-499D-98DC-EADDFA694F8F}"/>
              </a:ext>
            </a:extLst>
          </p:cNvPr>
          <p:cNvSpPr>
            <a:spLocks noGrp="1"/>
          </p:cNvSpPr>
          <p:nvPr>
            <p:ph type="title"/>
          </p:nvPr>
        </p:nvSpPr>
        <p:spPr/>
        <p:txBody>
          <a:bodyPr/>
          <a:lstStyle/>
          <a:p>
            <a:r>
              <a:rPr lang="en-AU" dirty="0"/>
              <a:t>Open AI in Action</a:t>
            </a:r>
          </a:p>
        </p:txBody>
      </p:sp>
      <p:sp>
        <p:nvSpPr>
          <p:cNvPr id="3" name="Content Placeholder 2">
            <a:extLst>
              <a:ext uri="{FF2B5EF4-FFF2-40B4-BE49-F238E27FC236}">
                <a16:creationId xmlns:a16="http://schemas.microsoft.com/office/drawing/2014/main" id="{14C71E8E-762A-4480-B849-35E58F3A5444}"/>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12640A1F-DB98-4D5F-815C-D2619707D12C}"/>
              </a:ext>
            </a:extLst>
          </p:cNvPr>
          <p:cNvPicPr>
            <a:picLocks noChangeAspect="1"/>
          </p:cNvPicPr>
          <p:nvPr/>
        </p:nvPicPr>
        <p:blipFill>
          <a:blip r:embed="rId2"/>
          <a:stretch>
            <a:fillRect/>
          </a:stretch>
        </p:blipFill>
        <p:spPr>
          <a:xfrm>
            <a:off x="-1" y="1795820"/>
            <a:ext cx="7502397" cy="3928991"/>
          </a:xfrm>
          <a:prstGeom prst="rect">
            <a:avLst/>
          </a:prstGeom>
        </p:spPr>
      </p:pic>
      <p:pic>
        <p:nvPicPr>
          <p:cNvPr id="5" name="Picture 4">
            <a:extLst>
              <a:ext uri="{FF2B5EF4-FFF2-40B4-BE49-F238E27FC236}">
                <a16:creationId xmlns:a16="http://schemas.microsoft.com/office/drawing/2014/main" id="{D2819691-2F9C-445C-B5DE-EE5478DB75D3}"/>
              </a:ext>
            </a:extLst>
          </p:cNvPr>
          <p:cNvPicPr>
            <a:picLocks noChangeAspect="1"/>
          </p:cNvPicPr>
          <p:nvPr/>
        </p:nvPicPr>
        <p:blipFill>
          <a:blip r:embed="rId3"/>
          <a:stretch>
            <a:fillRect/>
          </a:stretch>
        </p:blipFill>
        <p:spPr>
          <a:xfrm>
            <a:off x="7673135" y="1795820"/>
            <a:ext cx="4518865" cy="3928991"/>
          </a:xfrm>
          <a:prstGeom prst="rect">
            <a:avLst/>
          </a:prstGeom>
        </p:spPr>
      </p:pic>
      <p:pic>
        <p:nvPicPr>
          <p:cNvPr id="6" name="Picture 5" descr="A red and black logo&#10;&#10;AI-generated content may be incorrect.">
            <a:extLst>
              <a:ext uri="{FF2B5EF4-FFF2-40B4-BE49-F238E27FC236}">
                <a16:creationId xmlns:a16="http://schemas.microsoft.com/office/drawing/2014/main" id="{5E99441C-3144-7EC4-9D8F-FF6FB3B6AC43}"/>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20148604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B1FCC-E6B0-4C00-A3BF-C86AD37887BC}"/>
              </a:ext>
            </a:extLst>
          </p:cNvPr>
          <p:cNvSpPr>
            <a:spLocks noGrp="1"/>
          </p:cNvSpPr>
          <p:nvPr>
            <p:ph type="title"/>
          </p:nvPr>
        </p:nvSpPr>
        <p:spPr/>
        <p:txBody>
          <a:bodyPr/>
          <a:lstStyle/>
          <a:p>
            <a:r>
              <a:rPr lang="en-AU" dirty="0"/>
              <a:t>AI and Creativity</a:t>
            </a:r>
          </a:p>
        </p:txBody>
      </p:sp>
      <p:pic>
        <p:nvPicPr>
          <p:cNvPr id="4" name="Online Media 3" title="TRAILER - Computational Creativity: AI and the Art of Ingenuity">
            <a:hlinkClick r:id="" action="ppaction://media"/>
            <a:extLst>
              <a:ext uri="{FF2B5EF4-FFF2-40B4-BE49-F238E27FC236}">
                <a16:creationId xmlns:a16="http://schemas.microsoft.com/office/drawing/2014/main" id="{A2C8EA07-2962-4329-8539-B1C2DC0D02B7}"/>
              </a:ext>
            </a:extLst>
          </p:cNvPr>
          <p:cNvPicPr>
            <a:picLocks noGrp="1" noRot="1" noChangeAspect="1"/>
          </p:cNvPicPr>
          <p:nvPr>
            <p:ph idx="1"/>
            <a:videoFile r:link="rId1"/>
          </p:nvPr>
        </p:nvPicPr>
        <p:blipFill>
          <a:blip r:embed="rId3"/>
          <a:stretch>
            <a:fillRect/>
          </a:stretch>
        </p:blipFill>
        <p:spPr>
          <a:xfrm>
            <a:off x="1479550" y="2141538"/>
            <a:ext cx="8227158" cy="4627901"/>
          </a:xfrm>
          <a:prstGeom prst="rect">
            <a:avLst/>
          </a:prstGeom>
        </p:spPr>
      </p:pic>
      <p:pic>
        <p:nvPicPr>
          <p:cNvPr id="3" name="Picture 2" descr="A red and black logo&#10;&#10;AI-generated content may be incorrect.">
            <a:extLst>
              <a:ext uri="{FF2B5EF4-FFF2-40B4-BE49-F238E27FC236}">
                <a16:creationId xmlns:a16="http://schemas.microsoft.com/office/drawing/2014/main" id="{33D335BB-486F-FEB6-692B-ADEA569BFD20}"/>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9606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CA537-A372-4BED-AAA9-B67A1A451613}"/>
              </a:ext>
            </a:extLst>
          </p:cNvPr>
          <p:cNvSpPr>
            <a:spLocks noGrp="1"/>
          </p:cNvSpPr>
          <p:nvPr>
            <p:ph type="title"/>
          </p:nvPr>
        </p:nvSpPr>
        <p:spPr>
          <a:xfrm>
            <a:off x="1030287" y="627655"/>
            <a:ext cx="10131425" cy="1006929"/>
          </a:xfrm>
        </p:spPr>
        <p:txBody>
          <a:bodyPr>
            <a:normAutofit/>
          </a:bodyPr>
          <a:lstStyle/>
          <a:p>
            <a:pPr fontAlgn="base"/>
            <a:r>
              <a:rPr lang="en-GB" b="1" dirty="0"/>
              <a:t>Application of Artificial Intelligence in Business</a:t>
            </a:r>
            <a:endParaRPr lang="en-AU" dirty="0"/>
          </a:p>
        </p:txBody>
      </p:sp>
      <p:sp>
        <p:nvSpPr>
          <p:cNvPr id="3" name="Content Placeholder 2">
            <a:extLst>
              <a:ext uri="{FF2B5EF4-FFF2-40B4-BE49-F238E27FC236}">
                <a16:creationId xmlns:a16="http://schemas.microsoft.com/office/drawing/2014/main" id="{16F74F66-055C-4DAC-8D29-E4B2A6180431}"/>
              </a:ext>
            </a:extLst>
          </p:cNvPr>
          <p:cNvSpPr>
            <a:spLocks noGrp="1"/>
          </p:cNvSpPr>
          <p:nvPr>
            <p:ph idx="1"/>
          </p:nvPr>
        </p:nvSpPr>
        <p:spPr>
          <a:xfrm>
            <a:off x="685801" y="1706337"/>
            <a:ext cx="10670720" cy="4759778"/>
          </a:xfrm>
        </p:spPr>
        <p:txBody>
          <a:bodyPr>
            <a:normAutofit fontScale="77500" lnSpcReduction="20000"/>
          </a:bodyPr>
          <a:lstStyle/>
          <a:p>
            <a:pPr fontAlgn="base"/>
            <a:r>
              <a:rPr lang="en-GB" sz="2100" b="1" dirty="0"/>
              <a:t>Improve customer services</a:t>
            </a:r>
            <a:r>
              <a:rPr lang="en-GB" sz="2100" dirty="0"/>
              <a:t> - </a:t>
            </a:r>
            <a:r>
              <a:rPr lang="en-GB" sz="2100" dirty="0" err="1"/>
              <a:t>eg</a:t>
            </a:r>
            <a:r>
              <a:rPr lang="en-GB" sz="2100" dirty="0"/>
              <a:t> use virtual assistant programs to provide real-time support to users (for example, with billing and other tasks).</a:t>
            </a:r>
          </a:p>
          <a:p>
            <a:pPr fontAlgn="base"/>
            <a:r>
              <a:rPr lang="en-GB" sz="2100" b="1" dirty="0"/>
              <a:t>Automate workloads</a:t>
            </a:r>
            <a:r>
              <a:rPr lang="en-GB" sz="2100" dirty="0"/>
              <a:t> - </a:t>
            </a:r>
            <a:r>
              <a:rPr lang="en-GB" sz="2100" dirty="0" err="1"/>
              <a:t>eg</a:t>
            </a:r>
            <a:r>
              <a:rPr lang="en-GB" sz="2100" dirty="0"/>
              <a:t> collect and analyse data from smart sensors, or use machine learning (ML) algorithms to categorise work, automatically route service requests, etc.</a:t>
            </a:r>
          </a:p>
          <a:p>
            <a:pPr fontAlgn="base"/>
            <a:r>
              <a:rPr lang="en-GB" sz="2100" b="1" dirty="0"/>
              <a:t>Optimise logistics</a:t>
            </a:r>
            <a:r>
              <a:rPr lang="en-GB" sz="2100" dirty="0"/>
              <a:t> - </a:t>
            </a:r>
            <a:r>
              <a:rPr lang="en-GB" sz="2100" dirty="0" err="1"/>
              <a:t>eg</a:t>
            </a:r>
            <a:r>
              <a:rPr lang="en-GB" sz="2100" dirty="0"/>
              <a:t> use AI-powered image recognition tools to monitor and optimise your infrastructure, plan transport routes, etc.</a:t>
            </a:r>
          </a:p>
          <a:p>
            <a:pPr fontAlgn="base"/>
            <a:r>
              <a:rPr lang="en-GB" sz="2100" b="1" dirty="0"/>
              <a:t>Increase manufacturing output and efficiency</a:t>
            </a:r>
            <a:r>
              <a:rPr lang="en-GB" sz="2100" dirty="0"/>
              <a:t> - </a:t>
            </a:r>
            <a:r>
              <a:rPr lang="en-GB" sz="2100" dirty="0" err="1"/>
              <a:t>eg</a:t>
            </a:r>
            <a:r>
              <a:rPr lang="en-GB" sz="2100" dirty="0"/>
              <a:t> automate production line by integrating industrial robots into your workflow and teaching them to perform labour-intensive or mundane tasks.</a:t>
            </a:r>
          </a:p>
          <a:p>
            <a:pPr fontAlgn="base"/>
            <a:r>
              <a:rPr lang="en-GB" sz="2100" b="1" dirty="0"/>
              <a:t>Prevent outages</a:t>
            </a:r>
            <a:r>
              <a:rPr lang="en-GB" sz="2100" dirty="0"/>
              <a:t> - </a:t>
            </a:r>
            <a:r>
              <a:rPr lang="en-GB" sz="2100" dirty="0" err="1"/>
              <a:t>eg</a:t>
            </a:r>
            <a:r>
              <a:rPr lang="en-GB" sz="2100" dirty="0"/>
              <a:t> use anomaly detection techniques to identify patterns that are likely to disrupt your business, such as an IT outage. Specific AI software may also help you to detect and deter security intrusions.</a:t>
            </a:r>
          </a:p>
          <a:p>
            <a:pPr fontAlgn="base"/>
            <a:r>
              <a:rPr lang="en-GB" sz="2100" b="1" dirty="0"/>
              <a:t>Predict performance</a:t>
            </a:r>
            <a:r>
              <a:rPr lang="en-GB" sz="2100" dirty="0"/>
              <a:t> - </a:t>
            </a:r>
            <a:r>
              <a:rPr lang="en-GB" sz="2100" dirty="0" err="1"/>
              <a:t>eg</a:t>
            </a:r>
            <a:r>
              <a:rPr lang="en-GB" sz="2100" dirty="0"/>
              <a:t> use AI applications to determine when you might reach performance goals, such as response time to help desk calls.</a:t>
            </a:r>
          </a:p>
          <a:p>
            <a:pPr fontAlgn="base"/>
            <a:r>
              <a:rPr lang="en-GB" sz="2100" b="1" dirty="0"/>
              <a:t>Predict behaviour</a:t>
            </a:r>
            <a:r>
              <a:rPr lang="en-GB" sz="2100" dirty="0"/>
              <a:t> - </a:t>
            </a:r>
            <a:r>
              <a:rPr lang="en-GB" sz="2100" dirty="0" err="1"/>
              <a:t>eg</a:t>
            </a:r>
            <a:r>
              <a:rPr lang="en-GB" sz="2100" dirty="0"/>
              <a:t> use ML algorithms to analyse patterns of online behaviour to, for example, serve tailored product offers, detect credit card fraud or target appropriate adverts.</a:t>
            </a:r>
          </a:p>
          <a:p>
            <a:pPr fontAlgn="base"/>
            <a:r>
              <a:rPr lang="en-GB" sz="2100" b="1" dirty="0"/>
              <a:t>Manage and analyse your data</a:t>
            </a:r>
            <a:r>
              <a:rPr lang="en-GB" sz="2100" dirty="0"/>
              <a:t> - </a:t>
            </a:r>
            <a:r>
              <a:rPr lang="en-GB" sz="2100" dirty="0" err="1"/>
              <a:t>eg</a:t>
            </a:r>
            <a:r>
              <a:rPr lang="en-GB" sz="2100" dirty="0"/>
              <a:t> AI can help you interpret and mine your data more efficiently than ever before and provide meaningful insight into your assets, your brand, staff or customers.</a:t>
            </a:r>
          </a:p>
          <a:p>
            <a:pPr fontAlgn="base"/>
            <a:r>
              <a:rPr lang="en-GB" sz="2100" b="1" dirty="0"/>
              <a:t>Improve your marketing and advertising</a:t>
            </a:r>
            <a:r>
              <a:rPr lang="en-GB" sz="2100" dirty="0"/>
              <a:t> - for example, effectively track user behaviour and automate many routine marketing tasks.</a:t>
            </a:r>
          </a:p>
          <a:p>
            <a:endParaRPr lang="en-AU" dirty="0"/>
          </a:p>
        </p:txBody>
      </p:sp>
      <p:pic>
        <p:nvPicPr>
          <p:cNvPr id="4" name="Picture 3" descr="A red and black logo&#10;&#10;AI-generated content may be incorrect.">
            <a:extLst>
              <a:ext uri="{FF2B5EF4-FFF2-40B4-BE49-F238E27FC236}">
                <a16:creationId xmlns:a16="http://schemas.microsoft.com/office/drawing/2014/main" id="{90816BCC-C760-8905-CBDF-D974C0E74AB7}"/>
              </a:ext>
            </a:extLst>
          </p:cNvPr>
          <p:cNvPicPr>
            <a:picLocks noChangeAspect="1"/>
          </p:cNvPicPr>
          <p:nvPr/>
        </p:nvPicPr>
        <p:blipFill>
          <a:blip r:embed="rId2"/>
          <a:stretch>
            <a:fillRect/>
          </a:stretch>
        </p:blipFill>
        <p:spPr>
          <a:xfrm>
            <a:off x="0" y="0"/>
            <a:ext cx="1949034" cy="627655"/>
          </a:xfrm>
          <a:prstGeom prst="rect">
            <a:avLst/>
          </a:prstGeom>
        </p:spPr>
      </p:pic>
    </p:spTree>
    <p:extLst>
      <p:ext uri="{BB962C8B-B14F-4D97-AF65-F5344CB8AC3E}">
        <p14:creationId xmlns:p14="http://schemas.microsoft.com/office/powerpoint/2010/main" val="3450067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F8A1CF-B9DB-E5B9-696A-FEAA5C5AC42B}"/>
              </a:ext>
            </a:extLst>
          </p:cNvPr>
          <p:cNvSpPr>
            <a:spLocks noGrp="1"/>
          </p:cNvSpPr>
          <p:nvPr>
            <p:ph type="title"/>
          </p:nvPr>
        </p:nvSpPr>
        <p:spPr>
          <a:xfrm>
            <a:off x="685800" y="833717"/>
            <a:ext cx="10131425" cy="1456267"/>
          </a:xfrm>
        </p:spPr>
        <p:txBody>
          <a:bodyPr/>
          <a:lstStyle/>
          <a:p>
            <a:r>
              <a:rPr lang="en-AU" b="1"/>
              <a:t>The TASK today…	</a:t>
            </a:r>
            <a:endParaRPr lang="en-AU" b="1" dirty="0"/>
          </a:p>
        </p:txBody>
      </p:sp>
      <p:graphicFrame>
        <p:nvGraphicFramePr>
          <p:cNvPr id="8" name="Content Placeholder 5">
            <a:extLst>
              <a:ext uri="{FF2B5EF4-FFF2-40B4-BE49-F238E27FC236}">
                <a16:creationId xmlns:a16="http://schemas.microsoft.com/office/drawing/2014/main" id="{0D925D39-3609-B308-873D-62C5FBDC9CFA}"/>
              </a:ext>
            </a:extLst>
          </p:cNvPr>
          <p:cNvGraphicFramePr>
            <a:graphicFrameLocks noGrp="1"/>
          </p:cNvGraphicFramePr>
          <p:nvPr>
            <p:ph idx="1"/>
          </p:nvPr>
        </p:nvGraphicFramePr>
        <p:xfrm>
          <a:off x="685801" y="2142067"/>
          <a:ext cx="10131425" cy="3882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descr="A red and black logo&#10;&#10;AI-generated content may be incorrect.">
            <a:extLst>
              <a:ext uri="{FF2B5EF4-FFF2-40B4-BE49-F238E27FC236}">
                <a16:creationId xmlns:a16="http://schemas.microsoft.com/office/drawing/2014/main" id="{DD0F254D-854C-C4FD-4955-C6DA280A7108}"/>
              </a:ext>
            </a:extLst>
          </p:cNvPr>
          <p:cNvPicPr>
            <a:picLocks noChangeAspect="1"/>
          </p:cNvPicPr>
          <p:nvPr/>
        </p:nvPicPr>
        <p:blipFill>
          <a:blip r:embed="rId7"/>
          <a:stretch>
            <a:fillRect/>
          </a:stretch>
        </p:blipFill>
        <p:spPr>
          <a:xfrm>
            <a:off x="0" y="0"/>
            <a:ext cx="1949034" cy="627655"/>
          </a:xfrm>
          <a:prstGeom prst="rect">
            <a:avLst/>
          </a:prstGeom>
        </p:spPr>
      </p:pic>
    </p:spTree>
    <p:extLst>
      <p:ext uri="{BB962C8B-B14F-4D97-AF65-F5344CB8AC3E}">
        <p14:creationId xmlns:p14="http://schemas.microsoft.com/office/powerpoint/2010/main" val="22408522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Yellow question mark">
            <a:extLst>
              <a:ext uri="{FF2B5EF4-FFF2-40B4-BE49-F238E27FC236}">
                <a16:creationId xmlns:a16="http://schemas.microsoft.com/office/drawing/2014/main" id="{B3211EE6-1A23-2352-8F7F-71A4573163EC}"/>
              </a:ext>
            </a:extLst>
          </p:cNvPr>
          <p:cNvPicPr>
            <a:picLocks noChangeAspect="1"/>
          </p:cNvPicPr>
          <p:nvPr/>
        </p:nvPicPr>
        <p:blipFill>
          <a:blip r:embed="rId3">
            <a:alphaModFix amt="20000"/>
          </a:blip>
          <a:srcRect b="6250"/>
          <a:stretch>
            <a:fillRect/>
          </a:stretch>
        </p:blipFill>
        <p:spPr>
          <a:xfrm>
            <a:off x="20" y="-3572"/>
            <a:ext cx="12191980" cy="6857990"/>
          </a:xfrm>
          <a:prstGeom prst="rect">
            <a:avLst/>
          </a:prstGeom>
        </p:spPr>
      </p:pic>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F4B8BE6-2DA3-36E8-6C9E-51E0471D369D}"/>
              </a:ext>
            </a:extLst>
          </p:cNvPr>
          <p:cNvSpPr>
            <a:spLocks noGrp="1"/>
          </p:cNvSpPr>
          <p:nvPr>
            <p:ph type="title"/>
          </p:nvPr>
        </p:nvSpPr>
        <p:spPr>
          <a:xfrm>
            <a:off x="2653393" y="3507922"/>
            <a:ext cx="6179912" cy="1456267"/>
          </a:xfrm>
        </p:spPr>
        <p:txBody>
          <a:bodyPr>
            <a:normAutofit/>
          </a:bodyPr>
          <a:lstStyle/>
          <a:p>
            <a:r>
              <a:rPr lang="en-AU" sz="8000" b="1" dirty="0"/>
              <a:t>Questions</a:t>
            </a:r>
          </a:p>
        </p:txBody>
      </p:sp>
    </p:spTree>
    <p:extLst>
      <p:ext uri="{BB962C8B-B14F-4D97-AF65-F5344CB8AC3E}">
        <p14:creationId xmlns:p14="http://schemas.microsoft.com/office/powerpoint/2010/main" val="4146782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176A1-8FFF-43AC-A136-FFF6555AB503}"/>
              </a:ext>
            </a:extLst>
          </p:cNvPr>
          <p:cNvSpPr>
            <a:spLocks noGrp="1"/>
          </p:cNvSpPr>
          <p:nvPr>
            <p:ph type="title"/>
          </p:nvPr>
        </p:nvSpPr>
        <p:spPr>
          <a:xfrm>
            <a:off x="6400800" y="609600"/>
            <a:ext cx="5147730" cy="1641987"/>
          </a:xfrm>
        </p:spPr>
        <p:txBody>
          <a:bodyPr>
            <a:normAutofit/>
          </a:bodyPr>
          <a:lstStyle/>
          <a:p>
            <a:r>
              <a:rPr lang="en-AU" b="1" dirty="0"/>
              <a:t>1900 - The Second Industrial Revolution </a:t>
            </a:r>
          </a:p>
        </p:txBody>
      </p:sp>
      <p:pic>
        <p:nvPicPr>
          <p:cNvPr id="5" name="Picture 4">
            <a:extLst>
              <a:ext uri="{FF2B5EF4-FFF2-40B4-BE49-F238E27FC236}">
                <a16:creationId xmlns:a16="http://schemas.microsoft.com/office/drawing/2014/main" id="{18F54904-9C06-4CF0-94A2-40538730678C}"/>
              </a:ext>
            </a:extLst>
          </p:cNvPr>
          <p:cNvPicPr>
            <a:picLocks noChangeAspect="1"/>
          </p:cNvPicPr>
          <p:nvPr/>
        </p:nvPicPr>
        <p:blipFill>
          <a:blip r:embed="rId3">
            <a:extLst>
              <a:ext uri="{837473B0-CC2E-450A-ABE3-18F120FF3D39}">
                <a1611:picAttrSrcUrl xmlns:a1611="http://schemas.microsoft.com/office/drawing/2016/11/main" r:id="rId4"/>
              </a:ext>
            </a:extLst>
          </a:blip>
          <a:srcRect l="16256" r="24409" b="-2"/>
          <a:stretch>
            <a:fillRect/>
          </a:stretch>
        </p:blipFill>
        <p:spPr>
          <a:xfrm>
            <a:off x="20" y="975"/>
            <a:ext cx="6095980" cy="6858000"/>
          </a:xfrm>
          <a:prstGeom prst="rect">
            <a:avLst/>
          </a:prstGeom>
        </p:spPr>
      </p:pic>
      <p:sp>
        <p:nvSpPr>
          <p:cNvPr id="3" name="Content Placeholder 2">
            <a:extLst>
              <a:ext uri="{FF2B5EF4-FFF2-40B4-BE49-F238E27FC236}">
                <a16:creationId xmlns:a16="http://schemas.microsoft.com/office/drawing/2014/main" id="{255AC5B8-CD67-4097-9DA6-0BBB221962B2}"/>
              </a:ext>
            </a:extLst>
          </p:cNvPr>
          <p:cNvSpPr>
            <a:spLocks noGrp="1"/>
          </p:cNvSpPr>
          <p:nvPr>
            <p:ph idx="1"/>
          </p:nvPr>
        </p:nvSpPr>
        <p:spPr>
          <a:xfrm>
            <a:off x="6400800" y="2251587"/>
            <a:ext cx="5147730" cy="3637935"/>
          </a:xfrm>
        </p:spPr>
        <p:txBody>
          <a:bodyPr>
            <a:normAutofit/>
          </a:bodyPr>
          <a:lstStyle/>
          <a:p>
            <a:pPr marL="0" indent="0">
              <a:lnSpc>
                <a:spcPct val="90000"/>
              </a:lnSpc>
              <a:buNone/>
            </a:pPr>
            <a:r>
              <a:rPr lang="en-GB" sz="1500" b="1"/>
              <a:t>The Age of Science and Mass Production</a:t>
            </a:r>
          </a:p>
          <a:p>
            <a:pPr>
              <a:lnSpc>
                <a:spcPct val="90000"/>
              </a:lnSpc>
            </a:pPr>
            <a:r>
              <a:rPr lang="en-GB" sz="1500"/>
              <a:t>Advances speed up</a:t>
            </a:r>
          </a:p>
          <a:p>
            <a:pPr lvl="1">
              <a:lnSpc>
                <a:spcPct val="90000"/>
              </a:lnSpc>
            </a:pPr>
            <a:r>
              <a:rPr lang="en-GB" sz="1500"/>
              <a:t>Airplanes</a:t>
            </a:r>
          </a:p>
          <a:p>
            <a:pPr lvl="1">
              <a:lnSpc>
                <a:spcPct val="90000"/>
              </a:lnSpc>
            </a:pPr>
            <a:r>
              <a:rPr lang="en-GB" sz="1500"/>
              <a:t>Gasoline engines</a:t>
            </a:r>
          </a:p>
          <a:p>
            <a:pPr lvl="1">
              <a:lnSpc>
                <a:spcPct val="90000"/>
              </a:lnSpc>
            </a:pPr>
            <a:r>
              <a:rPr lang="en-GB" sz="1500"/>
              <a:t>Chemical Fertiliser</a:t>
            </a:r>
          </a:p>
          <a:p>
            <a:pPr>
              <a:lnSpc>
                <a:spcPct val="90000"/>
              </a:lnSpc>
            </a:pPr>
            <a:r>
              <a:rPr lang="en-GB" sz="1500"/>
              <a:t>Factories change</a:t>
            </a:r>
          </a:p>
          <a:p>
            <a:pPr lvl="1">
              <a:lnSpc>
                <a:spcPct val="90000"/>
              </a:lnSpc>
            </a:pPr>
            <a:r>
              <a:rPr lang="en-GB" sz="1500"/>
              <a:t>Birth of the ‘assembly line’</a:t>
            </a:r>
          </a:p>
          <a:p>
            <a:pPr>
              <a:lnSpc>
                <a:spcPct val="90000"/>
              </a:lnSpc>
            </a:pPr>
            <a:r>
              <a:rPr lang="en-GB" sz="1500"/>
              <a:t>Electricity, radio, &amp; telephone transform communication</a:t>
            </a:r>
          </a:p>
          <a:p>
            <a:pPr>
              <a:lnSpc>
                <a:spcPct val="90000"/>
              </a:lnSpc>
            </a:pPr>
            <a:r>
              <a:rPr lang="en-GB" sz="1500"/>
              <a:t>In 1900, 40% of the US live in cities compared to the 6% of 1800</a:t>
            </a:r>
          </a:p>
          <a:p>
            <a:pPr marL="0" indent="0">
              <a:lnSpc>
                <a:spcPct val="90000"/>
              </a:lnSpc>
              <a:buNone/>
            </a:pPr>
            <a:endParaRPr lang="en-AU" sz="1500"/>
          </a:p>
        </p:txBody>
      </p:sp>
      <p:pic>
        <p:nvPicPr>
          <p:cNvPr id="4" name="Picture 3" descr="A red and black logo&#10;&#10;AI-generated content may be incorrect.">
            <a:extLst>
              <a:ext uri="{FF2B5EF4-FFF2-40B4-BE49-F238E27FC236}">
                <a16:creationId xmlns:a16="http://schemas.microsoft.com/office/drawing/2014/main" id="{77B25808-AE0F-BB4B-5BA4-93671451DE52}"/>
              </a:ext>
            </a:extLst>
          </p:cNvPr>
          <p:cNvPicPr>
            <a:picLocks noChangeAspect="1"/>
          </p:cNvPicPr>
          <p:nvPr/>
        </p:nvPicPr>
        <p:blipFill>
          <a:blip r:embed="rId5"/>
          <a:stretch>
            <a:fillRect/>
          </a:stretch>
        </p:blipFill>
        <p:spPr>
          <a:xfrm>
            <a:off x="0" y="0"/>
            <a:ext cx="1949034" cy="627655"/>
          </a:xfrm>
          <a:prstGeom prst="rect">
            <a:avLst/>
          </a:prstGeom>
        </p:spPr>
      </p:pic>
      <p:sp>
        <p:nvSpPr>
          <p:cNvPr id="6" name="TextBox 5">
            <a:extLst>
              <a:ext uri="{FF2B5EF4-FFF2-40B4-BE49-F238E27FC236}">
                <a16:creationId xmlns:a16="http://schemas.microsoft.com/office/drawing/2014/main" id="{BC0AE10A-41E0-451F-8249-3BEEA44C0F4E}"/>
              </a:ext>
            </a:extLst>
          </p:cNvPr>
          <p:cNvSpPr txBox="1"/>
          <p:nvPr/>
        </p:nvSpPr>
        <p:spPr>
          <a:xfrm>
            <a:off x="3909184" y="6658920"/>
            <a:ext cx="2186816"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4" tooltip="https://www.flickr.com/photos/bluespringsfordparts/14492600447">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6" tooltip="https://creativecommons.org/licenses/by/3.0/">
                  <a:extLst>
                    <a:ext uri="{A12FA001-AC4F-418D-AE19-62706E023703}">
                      <ahyp:hlinkClr xmlns:ahyp="http://schemas.microsoft.com/office/drawing/2018/hyperlinkcolor" val="tx"/>
                    </a:ext>
                  </a:extLst>
                </a:hlinkClick>
              </a:rPr>
              <a:t>CC BY</a:t>
            </a:r>
            <a:endParaRPr lang="en-AU" sz="700">
              <a:solidFill>
                <a:srgbClr val="FFFFFF"/>
              </a:solidFill>
            </a:endParaRPr>
          </a:p>
        </p:txBody>
      </p:sp>
    </p:spTree>
    <p:extLst>
      <p:ext uri="{BB962C8B-B14F-4D97-AF65-F5344CB8AC3E}">
        <p14:creationId xmlns:p14="http://schemas.microsoft.com/office/powerpoint/2010/main" val="319283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6B90-43B1-464C-9BCF-79929030EA04}"/>
              </a:ext>
            </a:extLst>
          </p:cNvPr>
          <p:cNvSpPr>
            <a:spLocks noGrp="1"/>
          </p:cNvSpPr>
          <p:nvPr>
            <p:ph type="title"/>
          </p:nvPr>
        </p:nvSpPr>
        <p:spPr>
          <a:xfrm>
            <a:off x="7865806" y="643463"/>
            <a:ext cx="3706762" cy="1608124"/>
          </a:xfrm>
        </p:spPr>
        <p:txBody>
          <a:bodyPr>
            <a:normAutofit/>
          </a:bodyPr>
          <a:lstStyle/>
          <a:p>
            <a:pPr>
              <a:lnSpc>
                <a:spcPct val="90000"/>
              </a:lnSpc>
            </a:pPr>
            <a:r>
              <a:rPr lang="en-AU" b="1" dirty="0"/>
              <a:t>1950 - The Third Industrial Revolution</a:t>
            </a:r>
            <a:endParaRPr lang="en-AU" b="1"/>
          </a:p>
        </p:txBody>
      </p:sp>
      <p:pic>
        <p:nvPicPr>
          <p:cNvPr id="5" name="Picture 4">
            <a:extLst>
              <a:ext uri="{FF2B5EF4-FFF2-40B4-BE49-F238E27FC236}">
                <a16:creationId xmlns:a16="http://schemas.microsoft.com/office/drawing/2014/main" id="{C686FDBE-8BB8-4C98-9B1F-02D92BD22A35}"/>
              </a:ext>
            </a:extLst>
          </p:cNvPr>
          <p:cNvPicPr>
            <a:picLocks noChangeAspect="1"/>
          </p:cNvPicPr>
          <p:nvPr/>
        </p:nvPicPr>
        <p:blipFill>
          <a:blip r:embed="rId3">
            <a:extLst>
              <a:ext uri="{837473B0-CC2E-450A-ABE3-18F120FF3D39}">
                <a1611:picAttrSrcUrl xmlns:a1611="http://schemas.microsoft.com/office/drawing/2016/11/main" r:id="rId4"/>
              </a:ext>
            </a:extLst>
          </a:blip>
          <a:srcRect l="7671" r="9729"/>
          <a:stretch>
            <a:fillRect/>
          </a:stretch>
        </p:blipFill>
        <p:spPr>
          <a:xfrm>
            <a:off x="20" y="975"/>
            <a:ext cx="7552924" cy="6858000"/>
          </a:xfrm>
          <a:prstGeom prst="rect">
            <a:avLst/>
          </a:prstGeom>
        </p:spPr>
      </p:pic>
      <p:sp>
        <p:nvSpPr>
          <p:cNvPr id="3" name="Content Placeholder 2">
            <a:extLst>
              <a:ext uri="{FF2B5EF4-FFF2-40B4-BE49-F238E27FC236}">
                <a16:creationId xmlns:a16="http://schemas.microsoft.com/office/drawing/2014/main" id="{078548DD-04A2-49B3-A90E-3A13D3C9B019}"/>
              </a:ext>
            </a:extLst>
          </p:cNvPr>
          <p:cNvSpPr>
            <a:spLocks noGrp="1"/>
          </p:cNvSpPr>
          <p:nvPr>
            <p:ph idx="1"/>
          </p:nvPr>
        </p:nvSpPr>
        <p:spPr>
          <a:xfrm>
            <a:off x="7865806" y="2251587"/>
            <a:ext cx="3706762" cy="3972232"/>
          </a:xfrm>
        </p:spPr>
        <p:txBody>
          <a:bodyPr>
            <a:normAutofit/>
          </a:bodyPr>
          <a:lstStyle/>
          <a:p>
            <a:pPr marL="0" indent="0">
              <a:buNone/>
            </a:pPr>
            <a:r>
              <a:rPr lang="en-AU" b="1" dirty="0"/>
              <a:t>The Digital Revolution</a:t>
            </a:r>
          </a:p>
          <a:p>
            <a:r>
              <a:rPr lang="en-AU" dirty="0"/>
              <a:t>Computing becomes a thing</a:t>
            </a:r>
          </a:p>
          <a:p>
            <a:pPr lvl="1"/>
            <a:r>
              <a:rPr lang="en-AU" dirty="0"/>
              <a:t>Semiconductors</a:t>
            </a:r>
          </a:p>
          <a:p>
            <a:pPr lvl="1"/>
            <a:r>
              <a:rPr lang="en-AU" dirty="0"/>
              <a:t>Mainframe computing</a:t>
            </a:r>
          </a:p>
          <a:p>
            <a:pPr lvl="1"/>
            <a:r>
              <a:rPr lang="en-AU" dirty="0"/>
              <a:t>Personal computing</a:t>
            </a:r>
          </a:p>
          <a:p>
            <a:pPr lvl="1"/>
            <a:r>
              <a:rPr lang="en-AU" dirty="0"/>
              <a:t>The internet</a:t>
            </a:r>
          </a:p>
          <a:p>
            <a:r>
              <a:rPr lang="en-AU" dirty="0"/>
              <a:t>Technology takes us to the moon</a:t>
            </a:r>
          </a:p>
          <a:p>
            <a:r>
              <a:rPr lang="en-AU" dirty="0"/>
              <a:t>The move from analogue to digital</a:t>
            </a:r>
          </a:p>
          <a:p>
            <a:r>
              <a:rPr lang="en-AU" dirty="0"/>
              <a:t>Connectivity and work automation take hold</a:t>
            </a:r>
          </a:p>
          <a:p>
            <a:endParaRPr lang="en-AU" dirty="0"/>
          </a:p>
        </p:txBody>
      </p:sp>
      <p:pic>
        <p:nvPicPr>
          <p:cNvPr id="4" name="Picture 3" descr="A red and black logo&#10;&#10;AI-generated content may be incorrect.">
            <a:extLst>
              <a:ext uri="{FF2B5EF4-FFF2-40B4-BE49-F238E27FC236}">
                <a16:creationId xmlns:a16="http://schemas.microsoft.com/office/drawing/2014/main" id="{2E76AA9E-3B6D-10AD-8AF3-27DF7D98B6A0}"/>
              </a:ext>
            </a:extLst>
          </p:cNvPr>
          <p:cNvPicPr>
            <a:picLocks noChangeAspect="1"/>
          </p:cNvPicPr>
          <p:nvPr/>
        </p:nvPicPr>
        <p:blipFill>
          <a:blip r:embed="rId5"/>
          <a:stretch>
            <a:fillRect/>
          </a:stretch>
        </p:blipFill>
        <p:spPr>
          <a:xfrm>
            <a:off x="0" y="0"/>
            <a:ext cx="1949034" cy="627655"/>
          </a:xfrm>
          <a:prstGeom prst="rect">
            <a:avLst/>
          </a:prstGeom>
        </p:spPr>
      </p:pic>
      <p:sp>
        <p:nvSpPr>
          <p:cNvPr id="6" name="TextBox 5">
            <a:extLst>
              <a:ext uri="{FF2B5EF4-FFF2-40B4-BE49-F238E27FC236}">
                <a16:creationId xmlns:a16="http://schemas.microsoft.com/office/drawing/2014/main" id="{C2C541C7-2DE8-4220-A870-DBA082FB1B22}"/>
              </a:ext>
            </a:extLst>
          </p:cNvPr>
          <p:cNvSpPr txBox="1"/>
          <p:nvPr/>
        </p:nvSpPr>
        <p:spPr>
          <a:xfrm>
            <a:off x="5366128" y="6658920"/>
            <a:ext cx="2186816"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4" tooltip="https://www.flickr.com/photos/photographingtravis/16317517254">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6" tooltip="https://creativecommons.org/licenses/by/3.0/">
                  <a:extLst>
                    <a:ext uri="{A12FA001-AC4F-418D-AE19-62706E023703}">
                      <ahyp:hlinkClr xmlns:ahyp="http://schemas.microsoft.com/office/drawing/2018/hyperlinkcolor" val="tx"/>
                    </a:ext>
                  </a:extLst>
                </a:hlinkClick>
              </a:rPr>
              <a:t>CC BY</a:t>
            </a:r>
            <a:endParaRPr lang="en-AU" sz="700">
              <a:solidFill>
                <a:srgbClr val="FFFFFF"/>
              </a:solidFill>
            </a:endParaRPr>
          </a:p>
        </p:txBody>
      </p:sp>
    </p:spTree>
    <p:extLst>
      <p:ext uri="{BB962C8B-B14F-4D97-AF65-F5344CB8AC3E}">
        <p14:creationId xmlns:p14="http://schemas.microsoft.com/office/powerpoint/2010/main" val="1804614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AB4F4-C7D3-47E2-AE6A-47A86FCA8B12}"/>
              </a:ext>
            </a:extLst>
          </p:cNvPr>
          <p:cNvSpPr>
            <a:spLocks noGrp="1"/>
          </p:cNvSpPr>
          <p:nvPr>
            <p:ph type="title"/>
          </p:nvPr>
        </p:nvSpPr>
        <p:spPr>
          <a:xfrm>
            <a:off x="685802" y="609600"/>
            <a:ext cx="6282266" cy="1456267"/>
          </a:xfrm>
        </p:spPr>
        <p:txBody>
          <a:bodyPr>
            <a:normAutofit/>
          </a:bodyPr>
          <a:lstStyle/>
          <a:p>
            <a:r>
              <a:rPr lang="en-AU" b="1" dirty="0"/>
              <a:t>Define: Industrial revolution</a:t>
            </a:r>
          </a:p>
        </p:txBody>
      </p:sp>
      <p:sp>
        <p:nvSpPr>
          <p:cNvPr id="3" name="Content Placeholder 2">
            <a:extLst>
              <a:ext uri="{FF2B5EF4-FFF2-40B4-BE49-F238E27FC236}">
                <a16:creationId xmlns:a16="http://schemas.microsoft.com/office/drawing/2014/main" id="{20D3E864-7615-49B6-A0C7-2E14758B565A}"/>
              </a:ext>
            </a:extLst>
          </p:cNvPr>
          <p:cNvSpPr>
            <a:spLocks noGrp="1"/>
          </p:cNvSpPr>
          <p:nvPr>
            <p:ph idx="1"/>
          </p:nvPr>
        </p:nvSpPr>
        <p:spPr>
          <a:xfrm>
            <a:off x="685802" y="2142067"/>
            <a:ext cx="6282266" cy="3649133"/>
          </a:xfrm>
        </p:spPr>
        <p:txBody>
          <a:bodyPr>
            <a:normAutofit/>
          </a:bodyPr>
          <a:lstStyle/>
          <a:p>
            <a:r>
              <a:rPr lang="en-GB" dirty="0"/>
              <a:t>Each of these first three industrial revolutions represented profound change</a:t>
            </a:r>
          </a:p>
          <a:p>
            <a:r>
              <a:rPr lang="en-GB" dirty="0"/>
              <a:t>We’re talking major societal transformation. </a:t>
            </a:r>
          </a:p>
          <a:p>
            <a:r>
              <a:rPr lang="en-GB" dirty="0"/>
              <a:t>Life went from being all about the farm to all about the factory, and people moved from the country into town with the introduction of mechanical production.</a:t>
            </a:r>
          </a:p>
          <a:p>
            <a:r>
              <a:rPr lang="en-GB" dirty="0"/>
              <a:t>How people lived and worked fundamentally changed with the discovery of electricity and mass production. </a:t>
            </a:r>
          </a:p>
          <a:p>
            <a:r>
              <a:rPr lang="en-GB" dirty="0"/>
              <a:t>And most recently, the digital revolution altered nearly every industry, once again transforming how people live, work, and communicate.</a:t>
            </a:r>
            <a:endParaRPr lang="en-AU" dirty="0"/>
          </a:p>
        </p:txBody>
      </p:sp>
      <p:pic>
        <p:nvPicPr>
          <p:cNvPr id="4" name="Picture 3">
            <a:extLst>
              <a:ext uri="{FF2B5EF4-FFF2-40B4-BE49-F238E27FC236}">
                <a16:creationId xmlns:a16="http://schemas.microsoft.com/office/drawing/2014/main" id="{A8129590-2788-4880-9F50-5F097D65997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65600" y="990600"/>
            <a:ext cx="3096386" cy="480059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Picture 5" descr="A red and black logo&#10;&#10;AI-generated content may be incorrect.">
            <a:extLst>
              <a:ext uri="{FF2B5EF4-FFF2-40B4-BE49-F238E27FC236}">
                <a16:creationId xmlns:a16="http://schemas.microsoft.com/office/drawing/2014/main" id="{3E995693-28C3-D1E9-EF4A-E92B797AB2AA}"/>
              </a:ext>
            </a:extLst>
          </p:cNvPr>
          <p:cNvPicPr>
            <a:picLocks noChangeAspect="1"/>
          </p:cNvPicPr>
          <p:nvPr/>
        </p:nvPicPr>
        <p:blipFill>
          <a:blip r:embed="rId5"/>
          <a:stretch>
            <a:fillRect/>
          </a:stretch>
        </p:blipFill>
        <p:spPr>
          <a:xfrm>
            <a:off x="0" y="0"/>
            <a:ext cx="1949034" cy="627655"/>
          </a:xfrm>
          <a:prstGeom prst="rect">
            <a:avLst/>
          </a:prstGeom>
        </p:spPr>
      </p:pic>
      <p:sp>
        <p:nvSpPr>
          <p:cNvPr id="5" name="TextBox 4">
            <a:extLst>
              <a:ext uri="{FF2B5EF4-FFF2-40B4-BE49-F238E27FC236}">
                <a16:creationId xmlns:a16="http://schemas.microsoft.com/office/drawing/2014/main" id="{C8764074-225F-48C5-B206-9C130FF79AC4}"/>
              </a:ext>
            </a:extLst>
          </p:cNvPr>
          <p:cNvSpPr txBox="1"/>
          <p:nvPr/>
        </p:nvSpPr>
        <p:spPr>
          <a:xfrm>
            <a:off x="8402659" y="5591144"/>
            <a:ext cx="2459327" cy="200055"/>
          </a:xfrm>
          <a:prstGeom prst="rect">
            <a:avLst/>
          </a:prstGeom>
          <a:solidFill>
            <a:srgbClr val="000000"/>
          </a:solidFill>
        </p:spPr>
        <p:txBody>
          <a:bodyPr wrap="none" rtlCol="0">
            <a:spAutoFit/>
          </a:bodyPr>
          <a:lstStyle/>
          <a:p>
            <a:pPr algn="r">
              <a:spcAft>
                <a:spcPts val="600"/>
              </a:spcAft>
            </a:pPr>
            <a:r>
              <a:rPr lang="en-AU" sz="700">
                <a:solidFill>
                  <a:srgbClr val="FFFFFF"/>
                </a:solidFill>
                <a:hlinkClick r:id="rId4" tooltip="http://hiddentruth654.blogspot.com/2012/10/marxs-final-capitalist-crisis-and.html">
                  <a:extLst>
                    <a:ext uri="{A12FA001-AC4F-418D-AE19-62706E023703}">
                      <ahyp:hlinkClr xmlns:ahyp="http://schemas.microsoft.com/office/drawing/2018/hyperlinkcolor" val="tx"/>
                    </a:ext>
                  </a:extLst>
                </a:hlinkClick>
              </a:rPr>
              <a:t>This Photo</a:t>
            </a:r>
            <a:r>
              <a:rPr lang="en-AU" sz="700">
                <a:solidFill>
                  <a:srgbClr val="FFFFFF"/>
                </a:solidFill>
              </a:rPr>
              <a:t> by Unknown Author is licensed under </a:t>
            </a:r>
            <a:r>
              <a:rPr lang="en-AU" sz="700">
                <a:solidFill>
                  <a:srgbClr val="FFFFFF"/>
                </a:solidFill>
                <a:hlinkClick r:id="rId6" tooltip="https://creativecommons.org/licenses/by-nc-nd/3.0/">
                  <a:extLst>
                    <a:ext uri="{A12FA001-AC4F-418D-AE19-62706E023703}">
                      <ahyp:hlinkClr xmlns:ahyp="http://schemas.microsoft.com/office/drawing/2018/hyperlinkcolor" val="tx"/>
                    </a:ext>
                  </a:extLst>
                </a:hlinkClick>
              </a:rPr>
              <a:t>CC BY-NC-ND</a:t>
            </a:r>
            <a:endParaRPr lang="en-AU" sz="700">
              <a:solidFill>
                <a:srgbClr val="FFFFFF"/>
              </a:solidFill>
            </a:endParaRPr>
          </a:p>
        </p:txBody>
      </p:sp>
    </p:spTree>
    <p:extLst>
      <p:ext uri="{BB962C8B-B14F-4D97-AF65-F5344CB8AC3E}">
        <p14:creationId xmlns:p14="http://schemas.microsoft.com/office/powerpoint/2010/main" val="1770219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7F7527-5AC0-479A-B79F-9CF4634104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1" name="Rectangle 10">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14D1097-2F69-4813-860B-8415E5EF03D6}"/>
              </a:ext>
            </a:extLst>
          </p:cNvPr>
          <p:cNvSpPr>
            <a:spLocks noGrp="1"/>
          </p:cNvSpPr>
          <p:nvPr>
            <p:ph type="title"/>
          </p:nvPr>
        </p:nvSpPr>
        <p:spPr>
          <a:xfrm>
            <a:off x="685799" y="1150076"/>
            <a:ext cx="3659389" cy="4557849"/>
          </a:xfrm>
        </p:spPr>
        <p:txBody>
          <a:bodyPr vert="horz" lIns="91440" tIns="45720" rIns="91440" bIns="45720" rtlCol="0" anchor="ctr">
            <a:normAutofit/>
          </a:bodyPr>
          <a:lstStyle/>
          <a:p>
            <a:pPr algn="r"/>
            <a:r>
              <a:rPr lang="en-US" sz="3600" cap="all"/>
              <a:t>So where are we now?</a:t>
            </a:r>
          </a:p>
        </p:txBody>
      </p:sp>
      <p:cxnSp>
        <p:nvCxnSpPr>
          <p:cNvPr id="13" name="Straight Connector 12">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50103FF-B427-4EAD-9CA1-39B35716D0EA}"/>
              </a:ext>
            </a:extLst>
          </p:cNvPr>
          <p:cNvSpPr>
            <a:spLocks noGrp="1"/>
          </p:cNvSpPr>
          <p:nvPr>
            <p:ph type="body" idx="1"/>
          </p:nvPr>
        </p:nvSpPr>
        <p:spPr>
          <a:xfrm>
            <a:off x="4988658" y="1150076"/>
            <a:ext cx="6517543" cy="4557849"/>
          </a:xfrm>
        </p:spPr>
        <p:txBody>
          <a:bodyPr vert="horz" lIns="91440" tIns="45720" rIns="91440" bIns="45720" rtlCol="0" anchor="ctr">
            <a:normAutofit/>
          </a:bodyPr>
          <a:lstStyle/>
          <a:p>
            <a:pPr>
              <a:buFont typeface="Arial"/>
              <a:buChar char="•"/>
            </a:pPr>
            <a:endParaRPr lang="en-US"/>
          </a:p>
        </p:txBody>
      </p:sp>
      <p:pic>
        <p:nvPicPr>
          <p:cNvPr id="2" name="Picture 1" descr="A red and black logo&#10;&#10;AI-generated content may be incorrect.">
            <a:extLst>
              <a:ext uri="{FF2B5EF4-FFF2-40B4-BE49-F238E27FC236}">
                <a16:creationId xmlns:a16="http://schemas.microsoft.com/office/drawing/2014/main" id="{AC50313C-CABE-7209-8E88-9C9974ABB189}"/>
              </a:ext>
            </a:extLst>
          </p:cNvPr>
          <p:cNvPicPr>
            <a:picLocks noChangeAspect="1"/>
          </p:cNvPicPr>
          <p:nvPr/>
        </p:nvPicPr>
        <p:blipFill>
          <a:blip r:embed="rId4"/>
          <a:stretch>
            <a:fillRect/>
          </a:stretch>
        </p:blipFill>
        <p:spPr>
          <a:xfrm>
            <a:off x="0" y="0"/>
            <a:ext cx="1949034" cy="627655"/>
          </a:xfrm>
          <a:prstGeom prst="rect">
            <a:avLst/>
          </a:prstGeom>
        </p:spPr>
      </p:pic>
    </p:spTree>
    <p:extLst>
      <p:ext uri="{BB962C8B-B14F-4D97-AF65-F5344CB8AC3E}">
        <p14:creationId xmlns:p14="http://schemas.microsoft.com/office/powerpoint/2010/main" val="14612811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POLL_EMBED_ID" val="2476b93f-0099-484c-8de5-14f89f9f6cf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12C2FA-3740-4055-BA8A-74A1458F4A51}">
  <ds:schemaRefs>
    <ds:schemaRef ds:uri="http://schemas.microsoft.com/sharepoint/v3/contenttype/forms"/>
  </ds:schemaRefs>
</ds:datastoreItem>
</file>

<file path=customXml/itemProps2.xml><?xml version="1.0" encoding="utf-8"?>
<ds:datastoreItem xmlns:ds="http://schemas.openxmlformats.org/officeDocument/2006/customXml" ds:itemID="{4415B3C4-7FB6-414C-8C24-8862C0E6C9F3}">
  <ds:schemaRefs>
    <ds:schemaRef ds:uri="http://purl.org/dc/elements/1.1/"/>
    <ds:schemaRef ds:uri="http://schemas.openxmlformats.org/package/2006/metadata/core-properties"/>
    <ds:schemaRef ds:uri="16c05727-aa75-4e4a-9b5f-8a80a1165891"/>
    <ds:schemaRef ds:uri="http://schemas.microsoft.com/office/infopath/2007/PartnerControls"/>
    <ds:schemaRef ds:uri="http://purl.org/dc/terms/"/>
    <ds:schemaRef ds:uri="71af3243-3dd4-4a8d-8c0d-dd76da1f02a5"/>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0257C101-46E1-4CAE-AE60-1AB79022B7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design</Template>
  <TotalTime>0</TotalTime>
  <Words>2778</Words>
  <Application>Microsoft Macintosh PowerPoint</Application>
  <PresentationFormat>Widescreen</PresentationFormat>
  <Paragraphs>176</Paragraphs>
  <Slides>55</Slides>
  <Notes>2</Notes>
  <HiddenSlides>0</HiddenSlides>
  <MMClips>21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Celestial</vt:lpstr>
      <vt:lpstr>The Fourth Industrial Revolution</vt:lpstr>
      <vt:lpstr>We stand on the brink of a technological revolution that will fundamentally alter the way we live, work, and relate to one another. In its scale, scope, and complexity, the transformation will be unlike anything humankind has experienced before. We do not yet know just how it will unfold, but one thing is clear: the response to it must be integrated and comprehensive, involving all stakeholders of the global polity, from the public and private sectors to academia and civil society.</vt:lpstr>
      <vt:lpstr>What is the Fourth Industrial Revolution?</vt:lpstr>
      <vt:lpstr>Define: Industrial Revolution</vt:lpstr>
      <vt:lpstr>1760 - The First Industrial Revolution</vt:lpstr>
      <vt:lpstr>1900 - The Second Industrial Revolution </vt:lpstr>
      <vt:lpstr>1950 - The Third Industrial Revolution</vt:lpstr>
      <vt:lpstr>Define: Industrial revolution</vt:lpstr>
      <vt:lpstr>So where are we now?</vt:lpstr>
      <vt:lpstr>PowerPoint Presentation</vt:lpstr>
      <vt:lpstr>The fourth Industrial Revolution</vt:lpstr>
      <vt:lpstr>The Fourth Industrial Revolution</vt:lpstr>
      <vt:lpstr>PowerPoint Presentation</vt:lpstr>
      <vt:lpstr>What are the technologies driving change?</vt:lpstr>
      <vt:lpstr>What are the technologies driving change?</vt:lpstr>
      <vt:lpstr>What are the technologies driving change?</vt:lpstr>
      <vt:lpstr>What are the technologies driving change?</vt:lpstr>
      <vt:lpstr>What are the technologies driving change?</vt:lpstr>
      <vt:lpstr>Emerging Tech Today</vt:lpstr>
      <vt:lpstr>Humans Need not Apply</vt:lpstr>
      <vt:lpstr>PowerPoint Presentation</vt:lpstr>
      <vt:lpstr>Automation is here</vt:lpstr>
      <vt:lpstr>PowerPoint Presentation</vt:lpstr>
      <vt:lpstr>2015 – DARPA Robotics Challenge</vt:lpstr>
      <vt:lpstr>2016 – One year later</vt:lpstr>
      <vt:lpstr>2017…</vt:lpstr>
      <vt:lpstr>2017…</vt:lpstr>
      <vt:lpstr>2018…</vt:lpstr>
      <vt:lpstr>2019…</vt:lpstr>
      <vt:lpstr>2020…</vt:lpstr>
      <vt:lpstr>2021…</vt:lpstr>
      <vt:lpstr>Dancing Robots</vt:lpstr>
      <vt:lpstr>Walk, Run, Crawl, RL Fun – Atlas 2025</vt:lpstr>
      <vt:lpstr>1 Month Ago - Perception And Adaptability</vt:lpstr>
      <vt:lpstr>What would be Next!</vt:lpstr>
      <vt:lpstr>Dr. Li Jiang   Director of Stanford AIRE</vt:lpstr>
      <vt:lpstr>Da-Vinci Surgical Robot</vt:lpstr>
      <vt:lpstr>COBOTS – The General Robot for all our Needs</vt:lpstr>
      <vt:lpstr>Artificial Muscles – Mimicking Human Muscle</vt:lpstr>
      <vt:lpstr>DelFly Nimble – Insect-like robots on the small scale</vt:lpstr>
      <vt:lpstr>But Wait, There’s More!</vt:lpstr>
      <vt:lpstr>A quick look at AI</vt:lpstr>
      <vt:lpstr>What is Artificial Intelligence?</vt:lpstr>
      <vt:lpstr>What is machine learning?</vt:lpstr>
      <vt:lpstr>A Look at Machine Learning in Action</vt:lpstr>
      <vt:lpstr>What is Deep Learning?</vt:lpstr>
      <vt:lpstr>AI used Right NOW in Business</vt:lpstr>
      <vt:lpstr>AI used Right NOW in Business</vt:lpstr>
      <vt:lpstr>AI used Right NOW in Business</vt:lpstr>
      <vt:lpstr>AI used Right NOW in Business</vt:lpstr>
      <vt:lpstr>Open AI in Action</vt:lpstr>
      <vt:lpstr>AI and Creativity</vt:lpstr>
      <vt:lpstr>Application of Artificial Intelligence in Business</vt:lpstr>
      <vt:lpstr>The TASK today… </vt:lpstr>
      <vt:lpstr>Questions</vt:lpstr>
    </vt:vector>
  </TitlesOfParts>
  <Manager/>
  <Company>North Metro TAFE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Fourth Industrial Revolution</dc:title>
  <dc:subject>Innovation Project</dc:subject>
  <dc:creator/>
  <cp:keywords/>
  <dc:description>Version 2.0</dc:description>
  <cp:lastModifiedBy/>
  <cp:revision>1</cp:revision>
  <dcterms:created xsi:type="dcterms:W3CDTF">2019-10-22T00:54:09Z</dcterms:created>
  <dcterms:modified xsi:type="dcterms:W3CDTF">2025-07-20T04:14:08Z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